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8" r:id="rId6"/>
    <p:sldId id="272" r:id="rId7"/>
    <p:sldId id="273" r:id="rId8"/>
    <p:sldId id="271" r:id="rId9"/>
    <p:sldId id="261" r:id="rId10"/>
    <p:sldId id="275" r:id="rId11"/>
    <p:sldId id="263" r:id="rId12"/>
    <p:sldId id="265" r:id="rId13"/>
    <p:sldId id="276" r:id="rId14"/>
    <p:sldId id="267" r:id="rId15"/>
    <p:sldId id="266" r:id="rId16"/>
    <p:sldId id="270" r:id="rId17"/>
    <p:sldId id="269" r:id="rId18"/>
    <p:sldId id="264" r:id="rId19"/>
    <p:sldId id="274" r:id="rId20"/>
    <p:sldId id="277" r:id="rId21"/>
    <p:sldId id="278" r:id="rId22"/>
    <p:sldId id="279" r:id="rId23"/>
    <p:sldId id="284" r:id="rId24"/>
    <p:sldId id="280" r:id="rId25"/>
    <p:sldId id="281" r:id="rId26"/>
    <p:sldId id="282" r:id="rId27"/>
    <p:sldId id="283" r:id="rId28"/>
    <p:sldId id="285" r:id="rId29"/>
    <p:sldId id="290" r:id="rId30"/>
    <p:sldId id="289" r:id="rId31"/>
    <p:sldId id="288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2" r:id="rId42"/>
    <p:sldId id="303" r:id="rId43"/>
    <p:sldId id="301" r:id="rId44"/>
    <p:sldId id="310" r:id="rId45"/>
    <p:sldId id="304" r:id="rId46"/>
    <p:sldId id="305" r:id="rId47"/>
    <p:sldId id="306" r:id="rId48"/>
    <p:sldId id="307" r:id="rId49"/>
    <p:sldId id="308" r:id="rId50"/>
    <p:sldId id="309" r:id="rId51"/>
    <p:sldId id="311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12" y="-9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14.2.2013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sk-SK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14.2.2013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14.2.2013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sk-SK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14.2.2013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14.2.2013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sk-SK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14.2.2013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sk-SK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14.2.2013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sk-SK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14.2.2013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14.2.2013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14.2.2013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14.2.2013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sk-SK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14.2.2013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sk-SK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14.2.2013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Relationship Id="rId3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Relationship Id="rId3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eg"/><Relationship Id="rId3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Prípad</a:t>
            </a:r>
            <a:r>
              <a:rPr lang="en-US" dirty="0" smtClean="0"/>
              <a:t> SD-IAP </a:t>
            </a:r>
            <a:r>
              <a:rPr lang="en-US" dirty="0" err="1" smtClean="0"/>
              <a:t>č</a:t>
            </a:r>
            <a:r>
              <a:rPr lang="en-US" dirty="0" smtClean="0"/>
              <a:t>. 473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172918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Tomáš Torday</a:t>
            </a:r>
          </a:p>
          <a:p>
            <a:endParaRPr lang="en-US" sz="2400" dirty="0" smtClean="0"/>
          </a:p>
          <a:p>
            <a:r>
              <a:rPr lang="en-US" dirty="0" smtClean="0"/>
              <a:t>Odd. </a:t>
            </a:r>
            <a:r>
              <a:rPr lang="en-US" dirty="0" err="1" smtClean="0"/>
              <a:t>Patológie</a:t>
            </a:r>
            <a:r>
              <a:rPr lang="en-US" dirty="0" smtClean="0"/>
              <a:t> UNLP, Tr. SNP 1, </a:t>
            </a:r>
            <a:r>
              <a:rPr lang="en-US" dirty="0" err="1" smtClean="0"/>
              <a:t>Košice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Cytolab</a:t>
            </a:r>
            <a:r>
              <a:rPr lang="en-US" dirty="0" smtClean="0"/>
              <a:t> </a:t>
            </a:r>
            <a:r>
              <a:rPr lang="en-US" dirty="0" err="1" smtClean="0"/>
              <a:t>s.r.o</a:t>
            </a:r>
            <a:r>
              <a:rPr lang="en-US" dirty="0" smtClean="0"/>
              <a:t>., </a:t>
            </a:r>
            <a:r>
              <a:rPr lang="en-US" dirty="0" err="1" smtClean="0"/>
              <a:t>Srbská</a:t>
            </a:r>
            <a:r>
              <a:rPr lang="en-US" dirty="0" smtClean="0"/>
              <a:t> 6, </a:t>
            </a:r>
            <a:r>
              <a:rPr lang="en-US" dirty="0" err="1" smtClean="0"/>
              <a:t>Košice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269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3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36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CS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1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79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9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70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8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30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1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68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1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70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09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01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Popis</a:t>
            </a:r>
            <a:r>
              <a:rPr lang="en-US" dirty="0" smtClean="0"/>
              <a:t> </a:t>
            </a:r>
            <a:r>
              <a:rPr lang="en-US" dirty="0" err="1" smtClean="0"/>
              <a:t>prípadu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84 </a:t>
            </a:r>
            <a:r>
              <a:rPr lang="en-US" sz="3200" dirty="0" err="1" smtClean="0"/>
              <a:t>ročná</a:t>
            </a:r>
            <a:r>
              <a:rPr lang="en-US" sz="3200" dirty="0" smtClean="0"/>
              <a:t> </a:t>
            </a:r>
            <a:r>
              <a:rPr lang="en-US" sz="3200" dirty="0" err="1" smtClean="0"/>
              <a:t>žena</a:t>
            </a:r>
            <a:endParaRPr lang="en-US" sz="3200" dirty="0" smtClean="0"/>
          </a:p>
          <a:p>
            <a:r>
              <a:rPr lang="en-US" sz="3200" dirty="0" err="1"/>
              <a:t>k</a:t>
            </a:r>
            <a:r>
              <a:rPr lang="en-US" sz="3200" dirty="0" err="1" smtClean="0"/>
              <a:t>linicky</a:t>
            </a:r>
            <a:r>
              <a:rPr lang="en-US" sz="3200" dirty="0" smtClean="0"/>
              <a:t> tumor v </a:t>
            </a:r>
            <a:r>
              <a:rPr lang="en-US" sz="3200" dirty="0" err="1" smtClean="0"/>
              <a:t>oblasti</a:t>
            </a:r>
            <a:r>
              <a:rPr lang="en-US" sz="3200" dirty="0" smtClean="0"/>
              <a:t> </a:t>
            </a:r>
            <a:r>
              <a:rPr lang="en-US" sz="3200" dirty="0" err="1" smtClean="0"/>
              <a:t>pravej</a:t>
            </a:r>
            <a:r>
              <a:rPr lang="en-US" sz="3200" dirty="0" smtClean="0"/>
              <a:t> </a:t>
            </a:r>
            <a:r>
              <a:rPr lang="en-US" sz="3200" dirty="0" err="1" smtClean="0"/>
              <a:t>päty</a:t>
            </a:r>
            <a:endParaRPr lang="en-US" sz="3200" dirty="0" smtClean="0"/>
          </a:p>
          <a:p>
            <a:r>
              <a:rPr lang="en-US" sz="3200" dirty="0" err="1"/>
              <a:t>m</a:t>
            </a:r>
            <a:r>
              <a:rPr lang="en-US" sz="3200" dirty="0" err="1" smtClean="0"/>
              <a:t>akroskopicky</a:t>
            </a:r>
            <a:r>
              <a:rPr lang="en-US" sz="3200" dirty="0" smtClean="0"/>
              <a:t> </a:t>
            </a:r>
            <a:r>
              <a:rPr lang="en-US" sz="3200" dirty="0" err="1" smtClean="0"/>
              <a:t>atopografický</a:t>
            </a:r>
            <a:r>
              <a:rPr lang="en-US" sz="3200" dirty="0" smtClean="0"/>
              <a:t> </a:t>
            </a:r>
            <a:r>
              <a:rPr lang="en-US" sz="3200" dirty="0" err="1" smtClean="0"/>
              <a:t>materiál</a:t>
            </a:r>
            <a:r>
              <a:rPr lang="en-US" sz="3200" dirty="0" smtClean="0"/>
              <a:t>, </a:t>
            </a:r>
            <a:r>
              <a:rPr lang="en-US" sz="3200" dirty="0" err="1" smtClean="0"/>
              <a:t>uzlovito</a:t>
            </a:r>
            <a:r>
              <a:rPr lang="en-US" sz="3200" dirty="0" smtClean="0"/>
              <a:t> </a:t>
            </a:r>
            <a:r>
              <a:rPr lang="en-US" sz="3200" dirty="0" err="1" smtClean="0"/>
              <a:t>formovaný</a:t>
            </a:r>
            <a:r>
              <a:rPr lang="en-US" sz="3200" dirty="0" smtClean="0"/>
              <a:t>, 75x60x28 mm, </a:t>
            </a:r>
            <a:r>
              <a:rPr lang="en-US" sz="3200" dirty="0" err="1" smtClean="0"/>
              <a:t>svetlohnedý</a:t>
            </a:r>
            <a:endParaRPr lang="en-US" sz="3200" dirty="0" smtClean="0"/>
          </a:p>
          <a:p>
            <a:r>
              <a:rPr lang="en-US" sz="3200" dirty="0" err="1"/>
              <a:t>p</a:t>
            </a:r>
            <a:r>
              <a:rPr lang="en-US" sz="3200" dirty="0" err="1" smtClean="0"/>
              <a:t>redchádzajúca</a:t>
            </a:r>
            <a:r>
              <a:rPr lang="en-US" sz="3200" dirty="0" smtClean="0"/>
              <a:t> </a:t>
            </a:r>
            <a:r>
              <a:rPr lang="en-US" sz="3200" dirty="0" err="1" smtClean="0"/>
              <a:t>biopsia</a:t>
            </a:r>
            <a:r>
              <a:rPr lang="en-US" sz="3200" dirty="0" smtClean="0"/>
              <a:t> </a:t>
            </a:r>
            <a:r>
              <a:rPr lang="en-US" sz="3200" dirty="0" err="1" smtClean="0"/>
              <a:t>údajne</a:t>
            </a:r>
            <a:r>
              <a:rPr lang="en-US" sz="3200" dirty="0" smtClean="0"/>
              <a:t> s dg </a:t>
            </a:r>
            <a:r>
              <a:rPr lang="en-US" sz="3200" dirty="0" err="1" smtClean="0"/>
              <a:t>skvamocelulárneho</a:t>
            </a:r>
            <a:r>
              <a:rPr lang="en-US" sz="3200" dirty="0" smtClean="0"/>
              <a:t> </a:t>
            </a:r>
            <a:r>
              <a:rPr lang="en-US" sz="3200" dirty="0" err="1" smtClean="0"/>
              <a:t>karcinómu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6919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 b="1" dirty="0" smtClean="0"/>
              <a:t>?</a:t>
            </a:r>
            <a:endParaRPr lang="en-US" sz="9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45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IHC </a:t>
            </a:r>
            <a:r>
              <a:rPr lang="en-US" dirty="0" err="1" smtClean="0"/>
              <a:t>analýza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83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 ae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1035" y="6195153"/>
            <a:ext cx="2128708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AE1/AE3</a:t>
            </a:r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3246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 S10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5656" y="6143670"/>
            <a:ext cx="1280920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S100</a:t>
            </a:r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9695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 hmb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2380" y="6246636"/>
            <a:ext cx="1909698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HMB-45</a:t>
            </a:r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2747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 hmb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5363" y="6263797"/>
            <a:ext cx="1909698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HMB-45</a:t>
            </a:r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0715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 Mela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4018" y="6177992"/>
            <a:ext cx="1937550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2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Melan</a:t>
            </a:r>
            <a:r>
              <a:rPr lang="en-US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-A</a:t>
            </a:r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435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s tyrosinas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53579" y="6143670"/>
            <a:ext cx="2491788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2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Tyrosinase</a:t>
            </a:r>
            <a:endParaRPr lang="en-US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1088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FISH </a:t>
            </a:r>
            <a:r>
              <a:rPr lang="en-US" dirty="0" err="1" smtClean="0"/>
              <a:t>analýza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sz="2400" b="1" dirty="0" err="1" smtClean="0"/>
              <a:t>RNDr</a:t>
            </a:r>
            <a:r>
              <a:rPr lang="en-US" sz="2400" b="1" dirty="0" smtClean="0"/>
              <a:t>. Lucia </a:t>
            </a:r>
            <a:r>
              <a:rPr lang="en-US" sz="2400" b="1" dirty="0" err="1" smtClean="0"/>
              <a:t>Fröhlichová</a:t>
            </a:r>
            <a:endParaRPr lang="en-US" sz="2400" b="1" dirty="0"/>
          </a:p>
          <a:p>
            <a:r>
              <a:rPr lang="en-US" sz="1900" b="1" dirty="0" smtClean="0"/>
              <a:t>Odd. </a:t>
            </a:r>
            <a:r>
              <a:rPr lang="en-US" sz="1900" b="1" dirty="0" err="1"/>
              <a:t>p</a:t>
            </a:r>
            <a:r>
              <a:rPr lang="en-US" sz="1900" b="1" dirty="0" err="1" smtClean="0"/>
              <a:t>atológie</a:t>
            </a:r>
            <a:r>
              <a:rPr lang="en-US" sz="1900" b="1" dirty="0" smtClean="0"/>
              <a:t> UNLP, Tr. SNP 1, </a:t>
            </a:r>
            <a:r>
              <a:rPr lang="en-US" sz="1900" b="1" dirty="0" err="1" smtClean="0"/>
              <a:t>Košice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2759942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 </a:t>
            </a:r>
            <a:r>
              <a:rPr lang="en-US" dirty="0" err="1" smtClean="0"/>
              <a:t>analýza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3200" dirty="0"/>
              <a:t>d</a:t>
            </a:r>
            <a:r>
              <a:rPr lang="en-US" sz="3200" dirty="0" smtClean="0"/>
              <a:t>ual</a:t>
            </a:r>
            <a:r>
              <a:rPr lang="en-US" sz="3200" dirty="0"/>
              <a:t>-color, break-apart </a:t>
            </a:r>
            <a:r>
              <a:rPr lang="en-US" sz="3200" dirty="0" err="1" smtClean="0"/>
              <a:t>sonda</a:t>
            </a:r>
            <a:endParaRPr lang="en-US" sz="3200" dirty="0"/>
          </a:p>
          <a:p>
            <a:endParaRPr lang="en-US" dirty="0" smtClean="0"/>
          </a:p>
          <a:p>
            <a:r>
              <a:rPr lang="en-US" dirty="0" smtClean="0"/>
              <a:t>Poseidon </a:t>
            </a:r>
            <a:r>
              <a:rPr lang="en-US" dirty="0"/>
              <a:t>EWSR1 (22q12) Break probe, </a:t>
            </a:r>
            <a:r>
              <a:rPr lang="en-US" dirty="0" err="1" smtClean="0"/>
              <a:t>Kreatech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09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Mikroskopický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Záver</a:t>
            </a:r>
            <a:r>
              <a:rPr lang="en-US" dirty="0" smtClean="0"/>
              <a:t> FISH </a:t>
            </a:r>
            <a:r>
              <a:rPr lang="en-US" dirty="0" err="1" smtClean="0"/>
              <a:t>analýzy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3200" b="1" dirty="0" smtClean="0"/>
              <a:t>36% </a:t>
            </a:r>
            <a:r>
              <a:rPr lang="en-US" sz="3200" b="1" dirty="0" err="1" smtClean="0"/>
              <a:t>nádorových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buniek</a:t>
            </a:r>
            <a:r>
              <a:rPr lang="en-US" sz="3200" b="1" dirty="0" smtClean="0"/>
              <a:t> so </a:t>
            </a:r>
            <a:r>
              <a:rPr lang="en-US" sz="3200" b="1" dirty="0" err="1" smtClean="0"/>
              <a:t>zlomom</a:t>
            </a:r>
            <a:r>
              <a:rPr lang="en-US" sz="3200" b="1" dirty="0" smtClean="0"/>
              <a:t> v </a:t>
            </a:r>
            <a:r>
              <a:rPr lang="en-US" sz="3200" b="1" dirty="0" err="1" smtClean="0"/>
              <a:t>géne</a:t>
            </a:r>
            <a:r>
              <a:rPr lang="en-US" sz="3200" b="1" dirty="0" smtClean="0"/>
              <a:t> EWSR1</a:t>
            </a:r>
          </a:p>
          <a:p>
            <a:r>
              <a:rPr lang="en-US" sz="2800" i="1" dirty="0" smtClean="0"/>
              <a:t>u </a:t>
            </a:r>
            <a:r>
              <a:rPr lang="en-US" sz="2800" i="1" dirty="0" err="1" smtClean="0"/>
              <a:t>nás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za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pozitívny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považujeme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nález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zlomu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vo</a:t>
            </a:r>
            <a:r>
              <a:rPr lang="en-US" sz="2800" i="1" dirty="0" smtClean="0"/>
              <a:t> &gt;10% </a:t>
            </a:r>
            <a:r>
              <a:rPr lang="en-US" sz="2800" i="1" dirty="0" err="1" smtClean="0"/>
              <a:t>nádorových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buniek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22842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196" y="745850"/>
            <a:ext cx="5546384" cy="51139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8810" y="6151882"/>
            <a:ext cx="504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Diploidné</a:t>
            </a:r>
            <a:r>
              <a:rPr lang="en-US" b="1" dirty="0" smtClean="0"/>
              <a:t> </a:t>
            </a:r>
            <a:r>
              <a:rPr lang="en-US" b="1" dirty="0" err="1" smtClean="0"/>
              <a:t>jadro</a:t>
            </a:r>
            <a:r>
              <a:rPr lang="en-US" b="1" dirty="0" smtClean="0"/>
              <a:t>, </a:t>
            </a:r>
            <a:r>
              <a:rPr lang="en-US" b="1" dirty="0" err="1" smtClean="0"/>
              <a:t>zlom</a:t>
            </a:r>
            <a:r>
              <a:rPr lang="en-US" b="1" dirty="0" smtClean="0"/>
              <a:t> v </a:t>
            </a:r>
            <a:r>
              <a:rPr lang="en-US" b="1" dirty="0" err="1" smtClean="0"/>
              <a:t>jednej</a:t>
            </a:r>
            <a:r>
              <a:rPr lang="en-US" b="1" dirty="0" smtClean="0"/>
              <a:t> </a:t>
            </a:r>
            <a:r>
              <a:rPr lang="en-US" b="1" dirty="0" err="1" smtClean="0"/>
              <a:t>alele</a:t>
            </a:r>
            <a:r>
              <a:rPr lang="en-US" b="1" dirty="0" smtClean="0"/>
              <a:t> EWSR1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6155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Clear Cell Sarcoma of Soft Tissue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000" b="1" dirty="0" smtClean="0"/>
              <a:t>”malignant melanoma of soft parts"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26541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CCSST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v</a:t>
            </a:r>
            <a:r>
              <a:rPr lang="en-US" sz="3200" dirty="0" err="1" smtClean="0"/>
              <a:t>eľmi</a:t>
            </a:r>
            <a:r>
              <a:rPr lang="en-US" sz="3200" dirty="0" smtClean="0"/>
              <a:t> </a:t>
            </a:r>
            <a:r>
              <a:rPr lang="en-US" sz="3200" dirty="0" err="1" smtClean="0"/>
              <a:t>vzácny</a:t>
            </a:r>
            <a:r>
              <a:rPr lang="en-US" sz="3200" dirty="0" smtClean="0"/>
              <a:t> </a:t>
            </a:r>
            <a:r>
              <a:rPr lang="en-US" sz="3200" dirty="0" err="1" smtClean="0"/>
              <a:t>sarkóm</a:t>
            </a:r>
            <a:r>
              <a:rPr lang="en-US" sz="3200" dirty="0"/>
              <a:t> </a:t>
            </a:r>
            <a:r>
              <a:rPr lang="en-US" sz="3200" dirty="0" smtClean="0"/>
              <a:t>(&lt;1% </a:t>
            </a:r>
            <a:r>
              <a:rPr lang="en-US" sz="3200" dirty="0" err="1" smtClean="0"/>
              <a:t>sarkómov</a:t>
            </a:r>
            <a:r>
              <a:rPr lang="en-US" sz="3200" dirty="0" smtClean="0"/>
              <a:t> ? – </a:t>
            </a:r>
            <a:r>
              <a:rPr lang="en-US" sz="3200" dirty="0" err="1" smtClean="0"/>
              <a:t>mnoho</a:t>
            </a:r>
            <a:r>
              <a:rPr lang="en-US" sz="3200" dirty="0" smtClean="0"/>
              <a:t> </a:t>
            </a:r>
            <a:r>
              <a:rPr lang="en-US" sz="3200" dirty="0" err="1" smtClean="0"/>
              <a:t>diagnostikovaných</a:t>
            </a:r>
            <a:r>
              <a:rPr lang="en-US" sz="3200" dirty="0" smtClean="0"/>
              <a:t> </a:t>
            </a:r>
            <a:r>
              <a:rPr lang="en-US" sz="3200" dirty="0" err="1" smtClean="0"/>
              <a:t>ako</a:t>
            </a:r>
            <a:r>
              <a:rPr lang="en-US" sz="3200" dirty="0" smtClean="0"/>
              <a:t> MM)</a:t>
            </a:r>
          </a:p>
          <a:p>
            <a:r>
              <a:rPr lang="en-US" sz="3200" dirty="0" err="1" smtClean="0"/>
              <a:t>Enzinger</a:t>
            </a:r>
            <a:r>
              <a:rPr lang="en-US" sz="3200" dirty="0"/>
              <a:t> </a:t>
            </a:r>
            <a:r>
              <a:rPr lang="en-US" sz="3200" dirty="0" smtClean="0"/>
              <a:t>(1965)</a:t>
            </a:r>
          </a:p>
          <a:p>
            <a:r>
              <a:rPr lang="en-US" sz="3200" dirty="0" err="1"/>
              <a:t>m</a:t>
            </a:r>
            <a:r>
              <a:rPr lang="en-US" sz="3200" dirty="0" err="1" smtClean="0"/>
              <a:t>ladí</a:t>
            </a:r>
            <a:r>
              <a:rPr lang="en-US" sz="3200" dirty="0" smtClean="0"/>
              <a:t> </a:t>
            </a:r>
            <a:r>
              <a:rPr lang="en-US" sz="3200" dirty="0" err="1" smtClean="0"/>
              <a:t>dospelí</a:t>
            </a:r>
            <a:r>
              <a:rPr lang="en-US" sz="3200" dirty="0"/>
              <a:t> </a:t>
            </a:r>
            <a:r>
              <a:rPr lang="en-US" sz="3200" dirty="0" smtClean="0"/>
              <a:t>(20-40 r), </a:t>
            </a:r>
            <a:r>
              <a:rPr lang="en-US" sz="3200" dirty="0" err="1" smtClean="0"/>
              <a:t>popísaný</a:t>
            </a:r>
            <a:r>
              <a:rPr lang="en-US" sz="3200" dirty="0" smtClean="0"/>
              <a:t> </a:t>
            </a:r>
            <a:r>
              <a:rPr lang="en-US" sz="3200" dirty="0" err="1" smtClean="0"/>
              <a:t>však</a:t>
            </a:r>
            <a:r>
              <a:rPr lang="en-US" sz="3200" dirty="0" smtClean="0"/>
              <a:t> v </a:t>
            </a:r>
            <a:r>
              <a:rPr lang="en-US" sz="3200" dirty="0" err="1" smtClean="0"/>
              <a:t>každom</a:t>
            </a:r>
            <a:r>
              <a:rPr lang="en-US" sz="3200" dirty="0" smtClean="0"/>
              <a:t> </a:t>
            </a:r>
            <a:r>
              <a:rPr lang="en-US" sz="3200" dirty="0" err="1" smtClean="0"/>
              <a:t>veku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186066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Anatomická</a:t>
            </a:r>
            <a:r>
              <a:rPr lang="en-US" dirty="0" smtClean="0"/>
              <a:t> </a:t>
            </a:r>
            <a:r>
              <a:rPr lang="en-US" dirty="0" err="1" smtClean="0"/>
              <a:t>distribúcia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 err="1"/>
              <a:t>d</a:t>
            </a:r>
            <a:r>
              <a:rPr lang="en-US" sz="3200" dirty="0" err="1" smtClean="0"/>
              <a:t>istálna</a:t>
            </a:r>
            <a:r>
              <a:rPr lang="en-US" sz="3200" dirty="0" smtClean="0"/>
              <a:t> </a:t>
            </a:r>
            <a:r>
              <a:rPr lang="en-US" sz="3200" dirty="0" err="1" smtClean="0"/>
              <a:t>časť</a:t>
            </a:r>
            <a:r>
              <a:rPr lang="en-US" sz="3200" dirty="0" smtClean="0"/>
              <a:t> </a:t>
            </a:r>
            <a:r>
              <a:rPr lang="en-US" sz="3200" dirty="0" err="1" smtClean="0"/>
              <a:t>končatín</a:t>
            </a:r>
            <a:r>
              <a:rPr lang="en-US" sz="3200" dirty="0"/>
              <a:t> </a:t>
            </a:r>
            <a:r>
              <a:rPr lang="en-US" sz="3200" dirty="0" smtClean="0"/>
              <a:t>(</a:t>
            </a:r>
            <a:r>
              <a:rPr lang="en-US" sz="3200" dirty="0" err="1" smtClean="0"/>
              <a:t>najmä</a:t>
            </a:r>
            <a:r>
              <a:rPr lang="en-US" sz="3200" dirty="0" smtClean="0"/>
              <a:t> </a:t>
            </a:r>
            <a:r>
              <a:rPr lang="en-US" sz="3200" dirty="0" err="1" smtClean="0"/>
              <a:t>noha</a:t>
            </a:r>
            <a:r>
              <a:rPr lang="en-US" sz="3200" dirty="0" smtClean="0"/>
              <a:t>, </a:t>
            </a:r>
            <a:r>
              <a:rPr lang="en-US" sz="3200" dirty="0" err="1" smtClean="0"/>
              <a:t>členok</a:t>
            </a:r>
            <a:r>
              <a:rPr lang="en-US" sz="3200" dirty="0" smtClean="0"/>
              <a:t> – </a:t>
            </a:r>
            <a:r>
              <a:rPr lang="en-US" sz="3200" dirty="0" err="1" smtClean="0"/>
              <a:t>takmer</a:t>
            </a:r>
            <a:r>
              <a:rPr lang="en-US" sz="3200" dirty="0" smtClean="0"/>
              <a:t> </a:t>
            </a:r>
            <a:r>
              <a:rPr lang="en-US" sz="3200" dirty="0" err="1" smtClean="0"/>
              <a:t>polovica</a:t>
            </a:r>
            <a:r>
              <a:rPr lang="en-US" sz="3200" dirty="0" smtClean="0"/>
              <a:t> </a:t>
            </a:r>
            <a:r>
              <a:rPr lang="en-US" sz="3200" dirty="0" err="1" smtClean="0"/>
              <a:t>prípadov</a:t>
            </a:r>
            <a:r>
              <a:rPr lang="en-US" sz="3200" dirty="0" smtClean="0"/>
              <a:t>)</a:t>
            </a:r>
          </a:p>
          <a:p>
            <a:r>
              <a:rPr lang="en-US" sz="3200" dirty="0" err="1"/>
              <a:t>m</a:t>
            </a:r>
            <a:r>
              <a:rPr lang="en-US" sz="3200" dirty="0" err="1" smtClean="0"/>
              <a:t>enej</a:t>
            </a:r>
            <a:r>
              <a:rPr lang="en-US" sz="3200" dirty="0" smtClean="0"/>
              <a:t> </a:t>
            </a:r>
            <a:r>
              <a:rPr lang="en-US" sz="3200" dirty="0" err="1" smtClean="0"/>
              <a:t>horná</a:t>
            </a:r>
            <a:r>
              <a:rPr lang="en-US" sz="3200" dirty="0" smtClean="0"/>
              <a:t> </a:t>
            </a:r>
            <a:r>
              <a:rPr lang="en-US" sz="3200" dirty="0" err="1" smtClean="0"/>
              <a:t>končatina</a:t>
            </a:r>
            <a:r>
              <a:rPr lang="en-US" sz="3200" dirty="0" smtClean="0"/>
              <a:t>, </a:t>
            </a:r>
            <a:r>
              <a:rPr lang="en-US" sz="3200" dirty="0" err="1" smtClean="0"/>
              <a:t>trup</a:t>
            </a:r>
            <a:r>
              <a:rPr lang="en-US" sz="3200" dirty="0" smtClean="0"/>
              <a:t>, </a:t>
            </a:r>
            <a:r>
              <a:rPr lang="en-US" sz="3200" dirty="0" err="1" smtClean="0"/>
              <a:t>vzácne</a:t>
            </a:r>
            <a:r>
              <a:rPr lang="en-US" sz="3200" dirty="0" smtClean="0"/>
              <a:t> </a:t>
            </a:r>
            <a:r>
              <a:rPr lang="en-US" sz="3200" dirty="0" err="1" smtClean="0"/>
              <a:t>hlava</a:t>
            </a:r>
            <a:r>
              <a:rPr lang="en-US" sz="3200" b="1" dirty="0"/>
              <a:t> </a:t>
            </a:r>
            <a:r>
              <a:rPr lang="en-US" sz="3200" dirty="0" smtClean="0"/>
              <a:t>a </a:t>
            </a:r>
            <a:r>
              <a:rPr lang="en-US" sz="3200" dirty="0" err="1" smtClean="0"/>
              <a:t>krk</a:t>
            </a:r>
            <a:endParaRPr lang="en-US" sz="3200" dirty="0" smtClean="0"/>
          </a:p>
          <a:p>
            <a:r>
              <a:rPr lang="en-US" sz="3200" dirty="0" err="1"/>
              <a:t>h</a:t>
            </a:r>
            <a:r>
              <a:rPr lang="en-US" sz="3200" dirty="0" err="1" smtClean="0"/>
              <a:t>lboké</a:t>
            </a:r>
            <a:r>
              <a:rPr lang="en-US" sz="3200" dirty="0" smtClean="0"/>
              <a:t> </a:t>
            </a:r>
            <a:r>
              <a:rPr lang="en-US" sz="3200" dirty="0" err="1" smtClean="0"/>
              <a:t>mäkké</a:t>
            </a:r>
            <a:r>
              <a:rPr lang="en-US" sz="3200" dirty="0" smtClean="0"/>
              <a:t> </a:t>
            </a:r>
            <a:r>
              <a:rPr lang="en-US" sz="3200" dirty="0" err="1" smtClean="0"/>
              <a:t>tkanivá</a:t>
            </a:r>
            <a:r>
              <a:rPr lang="en-US" sz="3200" dirty="0" smtClean="0"/>
              <a:t> – </a:t>
            </a:r>
            <a:r>
              <a:rPr lang="en-US" sz="3200" dirty="0" err="1" smtClean="0"/>
              <a:t>šľachy</a:t>
            </a:r>
            <a:r>
              <a:rPr lang="en-US" sz="3200" dirty="0" smtClean="0"/>
              <a:t>, </a:t>
            </a:r>
            <a:r>
              <a:rPr lang="en-US" sz="3200" dirty="0" err="1" smtClean="0"/>
              <a:t>aponeurózy</a:t>
            </a:r>
            <a:r>
              <a:rPr lang="en-US" sz="3200" dirty="0" smtClean="0"/>
              <a:t>, dermis </a:t>
            </a:r>
            <a:r>
              <a:rPr lang="en-US" sz="3200" dirty="0" err="1" smtClean="0"/>
              <a:t>zriedkavo</a:t>
            </a:r>
            <a:r>
              <a:rPr lang="en-US" sz="3200" dirty="0" smtClean="0"/>
              <a:t> </a:t>
            </a:r>
            <a:r>
              <a:rPr lang="en-US" sz="3200" dirty="0" err="1" smtClean="0"/>
              <a:t>postihnutá</a:t>
            </a:r>
            <a:endParaRPr lang="en-US" sz="3200" dirty="0" smtClean="0"/>
          </a:p>
          <a:p>
            <a:r>
              <a:rPr lang="en-US" sz="3200" dirty="0" smtClean="0"/>
              <a:t>GIT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8652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Genetika</a:t>
            </a:r>
            <a:r>
              <a:rPr lang="en-US" dirty="0" smtClean="0"/>
              <a:t> CSSST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</a:t>
            </a:r>
            <a:r>
              <a:rPr lang="en-US" dirty="0" err="1" smtClean="0"/>
              <a:t>ypická</a:t>
            </a:r>
            <a:r>
              <a:rPr lang="en-US" dirty="0" smtClean="0"/>
              <a:t> </a:t>
            </a:r>
            <a:r>
              <a:rPr lang="en-US" dirty="0" err="1" smtClean="0"/>
              <a:t>translokácia</a:t>
            </a:r>
            <a:r>
              <a:rPr lang="en-US" dirty="0"/>
              <a:t> </a:t>
            </a:r>
            <a:r>
              <a:rPr lang="en-US" b="1" dirty="0"/>
              <a:t>t(12;22) </a:t>
            </a:r>
            <a:r>
              <a:rPr lang="en-US" dirty="0" smtClean="0"/>
              <a:t>(q13;q12) – v 70-90% </a:t>
            </a:r>
            <a:r>
              <a:rPr lang="en-US" dirty="0" err="1" smtClean="0"/>
              <a:t>prípadov</a:t>
            </a:r>
            <a:endParaRPr lang="en-US" dirty="0" smtClean="0"/>
          </a:p>
          <a:p>
            <a:r>
              <a:rPr lang="en-US" dirty="0" err="1"/>
              <a:t>f</a:t>
            </a:r>
            <a:r>
              <a:rPr lang="en-US" dirty="0" err="1" smtClean="0"/>
              <a:t>úzny</a:t>
            </a:r>
            <a:r>
              <a:rPr lang="en-US" dirty="0" smtClean="0"/>
              <a:t> </a:t>
            </a:r>
            <a:r>
              <a:rPr lang="en-US" dirty="0" err="1" smtClean="0"/>
              <a:t>transkript</a:t>
            </a:r>
            <a:r>
              <a:rPr lang="en-US" dirty="0" smtClean="0"/>
              <a:t> </a:t>
            </a:r>
            <a:r>
              <a:rPr lang="en-US" b="1" dirty="0" smtClean="0"/>
              <a:t>EWSR1-ATF1</a:t>
            </a:r>
            <a:r>
              <a:rPr lang="en-US" dirty="0" smtClean="0"/>
              <a:t>, </a:t>
            </a:r>
            <a:r>
              <a:rPr lang="en-US" dirty="0" err="1" smtClean="0"/>
              <a:t>menej</a:t>
            </a:r>
            <a:r>
              <a:rPr lang="en-US" dirty="0" smtClean="0"/>
              <a:t> </a:t>
            </a:r>
            <a:r>
              <a:rPr lang="en-US" dirty="0" err="1" smtClean="0"/>
              <a:t>často</a:t>
            </a:r>
            <a:r>
              <a:rPr lang="en-US" dirty="0"/>
              <a:t> EWSR1-CREB1 </a:t>
            </a:r>
            <a:r>
              <a:rPr lang="en-US" dirty="0" smtClean="0"/>
              <a:t>(</a:t>
            </a:r>
            <a:r>
              <a:rPr lang="en-US" dirty="0" err="1" smtClean="0"/>
              <a:t>gastrointestinálna</a:t>
            </a:r>
            <a:r>
              <a:rPr lang="en-US" dirty="0" smtClean="0"/>
              <a:t> forma)</a:t>
            </a:r>
          </a:p>
          <a:p>
            <a:r>
              <a:rPr lang="en-US" dirty="0"/>
              <a:t>d</a:t>
            </a:r>
            <a:r>
              <a:rPr lang="en-US" dirty="0" smtClean="0"/>
              <a:t>g FISH </a:t>
            </a:r>
            <a:r>
              <a:rPr lang="en-US" dirty="0" err="1" smtClean="0"/>
              <a:t>alebo</a:t>
            </a:r>
            <a:r>
              <a:rPr lang="en-US" dirty="0" smtClean="0"/>
              <a:t> PCR</a:t>
            </a:r>
          </a:p>
          <a:p>
            <a:r>
              <a:rPr lang="en-US" dirty="0" smtClean="0"/>
              <a:t>EWSR1-CREB1 &gt; EWSR1-ATF1 </a:t>
            </a:r>
            <a:r>
              <a:rPr lang="en-US" dirty="0" err="1" smtClean="0"/>
              <a:t>tiež</a:t>
            </a:r>
            <a:r>
              <a:rPr lang="en-US" dirty="0" smtClean="0"/>
              <a:t> </a:t>
            </a:r>
            <a:r>
              <a:rPr lang="en-US" dirty="0" err="1" smtClean="0"/>
              <a:t>popísané</a:t>
            </a:r>
            <a:r>
              <a:rPr lang="en-US" dirty="0" smtClean="0"/>
              <a:t> v </a:t>
            </a:r>
            <a:r>
              <a:rPr lang="en-US" dirty="0" err="1" smtClean="0"/>
              <a:t>angiomatoid</a:t>
            </a:r>
            <a:r>
              <a:rPr lang="en-US" dirty="0" smtClean="0"/>
              <a:t> fibrous </a:t>
            </a:r>
            <a:r>
              <a:rPr lang="en-US" dirty="0" err="1" smtClean="0"/>
              <a:t>histiocytoma</a:t>
            </a:r>
            <a:r>
              <a:rPr lang="en-US" dirty="0" smtClean="0"/>
              <a:t> !!!!!!!</a:t>
            </a:r>
          </a:p>
          <a:p>
            <a:r>
              <a:rPr lang="en-US" b="1" dirty="0" err="1"/>
              <a:t>g</a:t>
            </a:r>
            <a:r>
              <a:rPr lang="en-US" b="1" dirty="0" err="1" smtClean="0"/>
              <a:t>enetika</a:t>
            </a:r>
            <a:r>
              <a:rPr lang="en-US" b="1" dirty="0" smtClean="0"/>
              <a:t> </a:t>
            </a:r>
            <a:r>
              <a:rPr lang="en-US" b="1" dirty="0" err="1" smtClean="0"/>
              <a:t>nie</a:t>
            </a:r>
            <a:r>
              <a:rPr lang="en-US" b="1" dirty="0" smtClean="0"/>
              <a:t> je </a:t>
            </a:r>
            <a:r>
              <a:rPr lang="en-US" b="1" dirty="0" err="1" smtClean="0"/>
              <a:t>teda</a:t>
            </a:r>
            <a:r>
              <a:rPr lang="en-US" b="1" dirty="0" smtClean="0"/>
              <a:t> </a:t>
            </a:r>
            <a:r>
              <a:rPr lang="en-US" b="1" dirty="0" err="1" smtClean="0"/>
              <a:t>úplne</a:t>
            </a:r>
            <a:r>
              <a:rPr lang="en-US" b="1" dirty="0" smtClean="0"/>
              <a:t> </a:t>
            </a:r>
            <a:r>
              <a:rPr lang="en-US" b="1" dirty="0" err="1" smtClean="0"/>
              <a:t>špecifická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7512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Mikroskopický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</a:t>
            </a:r>
            <a:r>
              <a:rPr lang="en-US" dirty="0" err="1" smtClean="0"/>
              <a:t>niezda</a:t>
            </a:r>
            <a:r>
              <a:rPr lang="en-US" dirty="0" smtClean="0"/>
              <a:t> </a:t>
            </a:r>
            <a:r>
              <a:rPr lang="en-US" dirty="0" err="1" smtClean="0"/>
              <a:t>nádorových</a:t>
            </a:r>
            <a:r>
              <a:rPr lang="en-US" dirty="0" smtClean="0"/>
              <a:t> </a:t>
            </a:r>
            <a:r>
              <a:rPr lang="en-US" dirty="0" err="1" smtClean="0"/>
              <a:t>buniek</a:t>
            </a:r>
            <a:r>
              <a:rPr lang="en-US" dirty="0" smtClean="0"/>
              <a:t> </a:t>
            </a:r>
            <a:r>
              <a:rPr lang="en-US" dirty="0" err="1" smtClean="0"/>
              <a:t>oddelené</a:t>
            </a:r>
            <a:r>
              <a:rPr lang="en-US" dirty="0" smtClean="0"/>
              <a:t> </a:t>
            </a:r>
            <a:r>
              <a:rPr lang="en-US" dirty="0" err="1" smtClean="0"/>
              <a:t>fibróznymi</a:t>
            </a:r>
            <a:r>
              <a:rPr lang="en-US" dirty="0" smtClean="0"/>
              <a:t> </a:t>
            </a:r>
            <a:r>
              <a:rPr lang="en-US" dirty="0" err="1" smtClean="0"/>
              <a:t>septami</a:t>
            </a:r>
            <a:endParaRPr lang="en-US" dirty="0"/>
          </a:p>
          <a:p>
            <a:r>
              <a:rPr lang="en-US" dirty="0" err="1" smtClean="0"/>
              <a:t>solídny</a:t>
            </a:r>
            <a:r>
              <a:rPr lang="en-US" dirty="0" smtClean="0"/>
              <a:t> </a:t>
            </a:r>
            <a:r>
              <a:rPr lang="en-US" dirty="0" err="1" smtClean="0"/>
              <a:t>rast</a:t>
            </a:r>
            <a:r>
              <a:rPr lang="en-US" dirty="0" smtClean="0"/>
              <a:t>, </a:t>
            </a:r>
            <a:r>
              <a:rPr lang="en-US" dirty="0" err="1" smtClean="0"/>
              <a:t>niekedy</a:t>
            </a:r>
            <a:r>
              <a:rPr lang="en-US" dirty="0" smtClean="0"/>
              <a:t> </a:t>
            </a:r>
            <a:r>
              <a:rPr lang="en-US" dirty="0" err="1" smtClean="0"/>
              <a:t>alveolárne</a:t>
            </a:r>
            <a:r>
              <a:rPr lang="en-US" dirty="0" smtClean="0"/>
              <a:t> </a:t>
            </a:r>
            <a:r>
              <a:rPr lang="en-US" dirty="0" err="1" smtClean="0"/>
              <a:t>štruktúry</a:t>
            </a:r>
            <a:endParaRPr lang="en-US" dirty="0" smtClean="0"/>
          </a:p>
          <a:p>
            <a:r>
              <a:rPr lang="en-US" dirty="0" err="1"/>
              <a:t>v</a:t>
            </a:r>
            <a:r>
              <a:rPr lang="en-US" dirty="0" err="1" smtClean="0"/>
              <a:t>retenité</a:t>
            </a:r>
            <a:r>
              <a:rPr lang="en-US" dirty="0" smtClean="0"/>
              <a:t> </a:t>
            </a:r>
            <a:r>
              <a:rPr lang="en-US" dirty="0" err="1" smtClean="0"/>
              <a:t>bunky</a:t>
            </a:r>
            <a:r>
              <a:rPr lang="en-US" dirty="0" smtClean="0"/>
              <a:t> s </a:t>
            </a:r>
            <a:r>
              <a:rPr lang="en-US" dirty="0" err="1" smtClean="0"/>
              <a:t>fascikulárnym</a:t>
            </a:r>
            <a:r>
              <a:rPr lang="en-US" dirty="0" smtClean="0"/>
              <a:t> </a:t>
            </a:r>
            <a:r>
              <a:rPr lang="en-US" dirty="0" err="1" smtClean="0"/>
              <a:t>rastom</a:t>
            </a:r>
            <a:r>
              <a:rPr lang="en-US" dirty="0" smtClean="0"/>
              <a:t>, </a:t>
            </a:r>
            <a:r>
              <a:rPr lang="en-US" dirty="0" err="1" smtClean="0"/>
              <a:t>prípadne</a:t>
            </a:r>
            <a:r>
              <a:rPr lang="en-US" dirty="0" smtClean="0"/>
              <a:t> </a:t>
            </a:r>
            <a:r>
              <a:rPr lang="en-US" dirty="0" err="1" smtClean="0"/>
              <a:t>epiteloidné</a:t>
            </a:r>
            <a:r>
              <a:rPr lang="en-US" dirty="0" smtClean="0"/>
              <a:t> </a:t>
            </a:r>
            <a:r>
              <a:rPr lang="en-US" dirty="0" err="1" smtClean="0"/>
              <a:t>bunky</a:t>
            </a:r>
            <a:endParaRPr lang="en-US" dirty="0"/>
          </a:p>
          <a:p>
            <a:r>
              <a:rPr lang="en-US" dirty="0" err="1"/>
              <a:t>c</a:t>
            </a:r>
            <a:r>
              <a:rPr lang="en-US" dirty="0" err="1" smtClean="0"/>
              <a:t>ytoplazma</a:t>
            </a:r>
            <a:r>
              <a:rPr lang="en-US" dirty="0" smtClean="0"/>
              <a:t> </a:t>
            </a:r>
            <a:r>
              <a:rPr lang="en-US" dirty="0" err="1" smtClean="0"/>
              <a:t>vodojasná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glykogén</a:t>
            </a:r>
            <a:r>
              <a:rPr lang="en-US" dirty="0" smtClean="0"/>
              <a:t>), </a:t>
            </a:r>
            <a:r>
              <a:rPr lang="en-US" dirty="0" err="1" smtClean="0"/>
              <a:t>niekedy</a:t>
            </a:r>
            <a:r>
              <a:rPr lang="en-US" dirty="0" smtClean="0"/>
              <a:t> </a:t>
            </a:r>
            <a:r>
              <a:rPr lang="en-US" dirty="0" err="1" smtClean="0"/>
              <a:t>eozinofilná</a:t>
            </a:r>
            <a:r>
              <a:rPr lang="en-US" dirty="0" smtClean="0"/>
              <a:t>, </a:t>
            </a:r>
            <a:r>
              <a:rPr lang="en-US" dirty="0" err="1" smtClean="0"/>
              <a:t>možné</a:t>
            </a:r>
            <a:r>
              <a:rPr lang="en-US" dirty="0" smtClean="0"/>
              <a:t> </a:t>
            </a:r>
            <a:r>
              <a:rPr lang="en-US" dirty="0" err="1" smtClean="0"/>
              <a:t>rabdoidné</a:t>
            </a:r>
            <a:r>
              <a:rPr lang="en-US" dirty="0" smtClean="0"/>
              <a:t> </a:t>
            </a:r>
            <a:r>
              <a:rPr lang="en-US" dirty="0" err="1" smtClean="0"/>
              <a:t>črty</a:t>
            </a:r>
            <a:r>
              <a:rPr lang="en-US" dirty="0" smtClean="0"/>
              <a:t>, </a:t>
            </a:r>
            <a:r>
              <a:rPr lang="en-US" dirty="0" err="1" smtClean="0"/>
              <a:t>typicky</a:t>
            </a:r>
            <a:r>
              <a:rPr lang="en-US" dirty="0" smtClean="0"/>
              <a:t> </a:t>
            </a:r>
            <a:r>
              <a:rPr lang="en-US" dirty="0" err="1" smtClean="0"/>
              <a:t>sporadické</a:t>
            </a:r>
            <a:r>
              <a:rPr lang="en-US" dirty="0" smtClean="0"/>
              <a:t> </a:t>
            </a:r>
            <a:r>
              <a:rPr lang="en-US" dirty="0" err="1" smtClean="0"/>
              <a:t>viacjadrové</a:t>
            </a:r>
            <a:r>
              <a:rPr lang="en-US" dirty="0" smtClean="0"/>
              <a:t> </a:t>
            </a:r>
            <a:r>
              <a:rPr lang="en-US" dirty="0" err="1" smtClean="0"/>
              <a:t>bunky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7225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Mikroskopický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v</a:t>
            </a:r>
            <a:r>
              <a:rPr lang="en-US" sz="2800" dirty="0" err="1" smtClean="0"/>
              <a:t>ezikulárne</a:t>
            </a:r>
            <a:r>
              <a:rPr lang="en-US" sz="2800" dirty="0" smtClean="0"/>
              <a:t> </a:t>
            </a:r>
            <a:r>
              <a:rPr lang="en-US" sz="2800" dirty="0" err="1" smtClean="0"/>
              <a:t>jadrá</a:t>
            </a:r>
            <a:r>
              <a:rPr lang="en-US" sz="2800" dirty="0" smtClean="0"/>
              <a:t> s </a:t>
            </a:r>
            <a:r>
              <a:rPr lang="en-US" sz="2800" dirty="0" err="1" smtClean="0"/>
              <a:t>jadierkami</a:t>
            </a:r>
            <a:endParaRPr lang="en-US" sz="2800" dirty="0" smtClean="0"/>
          </a:p>
          <a:p>
            <a:r>
              <a:rPr lang="en-US" sz="2800" dirty="0" err="1"/>
              <a:t>p</a:t>
            </a:r>
            <a:r>
              <a:rPr lang="en-US" sz="2800" dirty="0" err="1" smtClean="0"/>
              <a:t>leomorfia</a:t>
            </a:r>
            <a:r>
              <a:rPr lang="en-US" sz="2800" dirty="0" smtClean="0"/>
              <a:t> </a:t>
            </a:r>
            <a:r>
              <a:rPr lang="en-US" sz="2800" dirty="0" err="1" smtClean="0"/>
              <a:t>vzácna</a:t>
            </a:r>
            <a:r>
              <a:rPr lang="en-US" sz="2800" dirty="0"/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pri</a:t>
            </a:r>
            <a:r>
              <a:rPr lang="en-US" sz="2800" dirty="0" smtClean="0"/>
              <a:t> </a:t>
            </a:r>
            <a:r>
              <a:rPr lang="en-US" sz="2800" dirty="0" err="1" smtClean="0"/>
              <a:t>rekurencii</a:t>
            </a:r>
            <a:r>
              <a:rPr lang="en-US" sz="2800" dirty="0" smtClean="0"/>
              <a:t> a </a:t>
            </a:r>
            <a:r>
              <a:rPr lang="en-US" sz="2800" dirty="0" err="1" smtClean="0"/>
              <a:t>mts</a:t>
            </a:r>
            <a:r>
              <a:rPr lang="en-US" sz="2800" dirty="0" smtClean="0"/>
              <a:t>)</a:t>
            </a:r>
          </a:p>
          <a:p>
            <a:r>
              <a:rPr lang="en-US" sz="2800" dirty="0" err="1" smtClean="0"/>
              <a:t>mitózy</a:t>
            </a:r>
            <a:r>
              <a:rPr lang="en-US" sz="2800" dirty="0" smtClean="0"/>
              <a:t> od </a:t>
            </a:r>
            <a:r>
              <a:rPr lang="en-US" sz="2800" dirty="0" err="1" smtClean="0"/>
              <a:t>vzácnych</a:t>
            </a:r>
            <a:r>
              <a:rPr lang="en-US" sz="2800" dirty="0" smtClean="0"/>
              <a:t> </a:t>
            </a:r>
            <a:r>
              <a:rPr lang="en-US" sz="2800" dirty="0" err="1" smtClean="0"/>
              <a:t>po</a:t>
            </a:r>
            <a:r>
              <a:rPr lang="en-US" sz="2800" dirty="0" smtClean="0"/>
              <a:t> </a:t>
            </a:r>
            <a:r>
              <a:rPr lang="en-US" sz="2800" dirty="0" err="1" smtClean="0"/>
              <a:t>veľmi</a:t>
            </a:r>
            <a:r>
              <a:rPr lang="en-US" sz="2800" dirty="0" smtClean="0"/>
              <a:t> </a:t>
            </a:r>
            <a:r>
              <a:rPr lang="en-US" sz="2800" dirty="0" err="1" smtClean="0"/>
              <a:t>početné</a:t>
            </a:r>
            <a:r>
              <a:rPr lang="en-US" sz="2800" dirty="0"/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väčšinou</a:t>
            </a:r>
            <a:r>
              <a:rPr lang="en-US" sz="2800" dirty="0" smtClean="0"/>
              <a:t> </a:t>
            </a:r>
            <a:r>
              <a:rPr lang="en-US" sz="2800" dirty="0" err="1" smtClean="0"/>
              <a:t>však</a:t>
            </a:r>
            <a:r>
              <a:rPr lang="en-US" sz="2800" dirty="0" smtClean="0"/>
              <a:t> do 10 </a:t>
            </a:r>
            <a:r>
              <a:rPr lang="en-US" sz="2800" dirty="0" err="1" smtClean="0"/>
              <a:t>mitóz</a:t>
            </a:r>
            <a:r>
              <a:rPr lang="en-US" sz="2800" dirty="0" smtClean="0"/>
              <a:t>/10 HPF)</a:t>
            </a:r>
          </a:p>
          <a:p>
            <a:r>
              <a:rPr lang="en-US" sz="2800" dirty="0" err="1"/>
              <a:t>m</a:t>
            </a:r>
            <a:r>
              <a:rPr lang="en-US" sz="2800" dirty="0" err="1" smtClean="0"/>
              <a:t>ožné</a:t>
            </a:r>
            <a:r>
              <a:rPr lang="en-US" sz="2800" dirty="0" smtClean="0"/>
              <a:t> </a:t>
            </a:r>
            <a:r>
              <a:rPr lang="en-US" sz="2800" dirty="0" err="1" smtClean="0"/>
              <a:t>nekrózy</a:t>
            </a:r>
            <a:endParaRPr lang="en-US" sz="2800" dirty="0" smtClean="0"/>
          </a:p>
          <a:p>
            <a:r>
              <a:rPr lang="en-US" sz="2800" dirty="0" err="1"/>
              <a:t>m</a:t>
            </a:r>
            <a:r>
              <a:rPr lang="en-US" sz="2800" dirty="0" err="1" smtClean="0"/>
              <a:t>elanínový</a:t>
            </a:r>
            <a:r>
              <a:rPr lang="en-US" sz="2800" dirty="0" smtClean="0"/>
              <a:t> pigment v </a:t>
            </a:r>
            <a:r>
              <a:rPr lang="en-US" sz="2800" dirty="0" err="1" smtClean="0"/>
              <a:t>cca</a:t>
            </a:r>
            <a:r>
              <a:rPr lang="en-US" sz="2800" dirty="0" smtClean="0"/>
              <a:t> ½  </a:t>
            </a:r>
            <a:r>
              <a:rPr lang="en-US" sz="2800" dirty="0" err="1" smtClean="0"/>
              <a:t>prípadov</a:t>
            </a:r>
            <a:r>
              <a:rPr lang="en-US" sz="2800" dirty="0"/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skôr</a:t>
            </a:r>
            <a:r>
              <a:rPr lang="en-US" sz="2800" dirty="0" smtClean="0"/>
              <a:t> </a:t>
            </a:r>
            <a:r>
              <a:rPr lang="en-US" sz="2800" dirty="0" err="1" smtClean="0"/>
              <a:t>nenápadný</a:t>
            </a:r>
            <a:r>
              <a:rPr lang="en-US" sz="2800" dirty="0" smtClean="0"/>
              <a:t>)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71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S100+ </a:t>
            </a:r>
            <a:r>
              <a:rPr lang="en-US" sz="3200" dirty="0" smtClean="0"/>
              <a:t>(</a:t>
            </a:r>
            <a:r>
              <a:rPr lang="en-US" sz="3200" dirty="0" err="1" smtClean="0"/>
              <a:t>možná</a:t>
            </a:r>
            <a:r>
              <a:rPr lang="en-US" sz="3200" dirty="0" smtClean="0"/>
              <a:t> </a:t>
            </a:r>
            <a:r>
              <a:rPr lang="en-US" sz="3200" dirty="0" err="1" smtClean="0"/>
              <a:t>variabilita</a:t>
            </a:r>
            <a:r>
              <a:rPr lang="en-US" sz="3200" dirty="0" smtClean="0"/>
              <a:t>), HMB-45+, </a:t>
            </a:r>
            <a:r>
              <a:rPr lang="en-US" sz="3200" dirty="0" err="1" smtClean="0"/>
              <a:t>melan</a:t>
            </a:r>
            <a:r>
              <a:rPr lang="en-US" sz="3200" dirty="0" smtClean="0"/>
              <a:t>-A+, </a:t>
            </a:r>
            <a:r>
              <a:rPr lang="en-US" sz="3200" dirty="0" err="1" smtClean="0"/>
              <a:t>tyrosinase</a:t>
            </a:r>
            <a:r>
              <a:rPr lang="en-US" sz="3200" dirty="0" smtClean="0"/>
              <a:t>+, CD57+, bcl2+, </a:t>
            </a:r>
            <a:r>
              <a:rPr lang="en-US" sz="3200" dirty="0" err="1" smtClean="0"/>
              <a:t>synaptophysin</a:t>
            </a:r>
            <a:r>
              <a:rPr lang="en-US" sz="3200" dirty="0" smtClean="0"/>
              <a:t> +/-</a:t>
            </a:r>
          </a:p>
          <a:p>
            <a:r>
              <a:rPr lang="en-US" sz="3200" dirty="0" smtClean="0"/>
              <a:t>SMA-, </a:t>
            </a:r>
            <a:r>
              <a:rPr lang="en-US" sz="3200" dirty="0" err="1" smtClean="0"/>
              <a:t>desmin</a:t>
            </a:r>
            <a:r>
              <a:rPr lang="en-US" sz="3200" dirty="0"/>
              <a:t>-, AE1/AE3- </a:t>
            </a:r>
            <a:r>
              <a:rPr lang="en-US" sz="3200" dirty="0" smtClean="0"/>
              <a:t>(</a:t>
            </a:r>
            <a:r>
              <a:rPr lang="en-US" sz="3200" dirty="0" err="1" smtClean="0"/>
              <a:t>zriedkavo</a:t>
            </a:r>
            <a:r>
              <a:rPr lang="en-US" sz="3200" dirty="0" smtClean="0"/>
              <a:t> </a:t>
            </a:r>
            <a:r>
              <a:rPr lang="en-US" sz="3200" dirty="0" err="1" smtClean="0"/>
              <a:t>fokálne</a:t>
            </a:r>
            <a:r>
              <a:rPr lang="en-US" sz="3200" dirty="0" smtClean="0"/>
              <a:t> +)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8923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Diferenciálna</a:t>
            </a:r>
            <a:r>
              <a:rPr lang="en-US" dirty="0" smtClean="0"/>
              <a:t> </a:t>
            </a:r>
            <a:r>
              <a:rPr lang="en-US" dirty="0" err="1" smtClean="0"/>
              <a:t>diagnóza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8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CS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04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Malígny</a:t>
            </a:r>
            <a:r>
              <a:rPr lang="en-US" dirty="0" smtClean="0"/>
              <a:t> </a:t>
            </a:r>
            <a:r>
              <a:rPr lang="en-US" dirty="0" err="1" smtClean="0"/>
              <a:t>melanóm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rimárny</a:t>
            </a:r>
            <a:r>
              <a:rPr lang="en-US" dirty="0" smtClean="0"/>
              <a:t> a </a:t>
            </a:r>
            <a:r>
              <a:rPr lang="en-US" dirty="0" err="1" smtClean="0"/>
              <a:t>hlavne</a:t>
            </a:r>
            <a:r>
              <a:rPr lang="en-US" dirty="0" smtClean="0"/>
              <a:t> </a:t>
            </a:r>
            <a:r>
              <a:rPr lang="en-US" dirty="0" err="1" smtClean="0"/>
              <a:t>metastatický</a:t>
            </a:r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n situ </a:t>
            </a:r>
            <a:r>
              <a:rPr lang="en-US" dirty="0" err="1" smtClean="0"/>
              <a:t>komponenta</a:t>
            </a:r>
            <a:r>
              <a:rPr lang="en-US" dirty="0" smtClean="0"/>
              <a:t> </a:t>
            </a:r>
            <a:r>
              <a:rPr lang="en-US" dirty="0" err="1" smtClean="0"/>
              <a:t>pri</a:t>
            </a:r>
            <a:r>
              <a:rPr lang="en-US" dirty="0" smtClean="0"/>
              <a:t> MM, </a:t>
            </a:r>
            <a:r>
              <a:rPr lang="en-US" dirty="0" err="1" smtClean="0"/>
              <a:t>prevažne</a:t>
            </a:r>
            <a:r>
              <a:rPr lang="en-US" dirty="0" smtClean="0"/>
              <a:t> </a:t>
            </a:r>
            <a:r>
              <a:rPr lang="en-US" dirty="0" err="1" smtClean="0"/>
              <a:t>dermálna</a:t>
            </a:r>
            <a:r>
              <a:rPr lang="en-US" dirty="0" smtClean="0"/>
              <a:t> </a:t>
            </a:r>
            <a:r>
              <a:rPr lang="en-US" dirty="0" err="1" smtClean="0"/>
              <a:t>lokalizácia</a:t>
            </a:r>
            <a:endParaRPr lang="en-US" dirty="0" smtClean="0"/>
          </a:p>
          <a:p>
            <a:r>
              <a:rPr lang="en-US" dirty="0" smtClean="0"/>
              <a:t>IHC </a:t>
            </a:r>
            <a:r>
              <a:rPr lang="en-US" dirty="0" err="1" smtClean="0"/>
              <a:t>totožná</a:t>
            </a:r>
            <a:r>
              <a:rPr lang="en-US" dirty="0" smtClean="0"/>
              <a:t> s CCSST</a:t>
            </a:r>
          </a:p>
          <a:p>
            <a:r>
              <a:rPr lang="en-US" dirty="0" err="1"/>
              <a:t>o</a:t>
            </a:r>
            <a:r>
              <a:rPr lang="en-US" dirty="0" err="1" smtClean="0"/>
              <a:t>dlíšenie</a:t>
            </a:r>
            <a:r>
              <a:rPr lang="en-US" dirty="0" smtClean="0"/>
              <a:t> </a:t>
            </a:r>
            <a:r>
              <a:rPr lang="en-US" dirty="0" err="1" smtClean="0"/>
              <a:t>možné</a:t>
            </a:r>
            <a:r>
              <a:rPr lang="en-US" dirty="0" smtClean="0"/>
              <a:t> </a:t>
            </a:r>
            <a:r>
              <a:rPr lang="en-US" dirty="0" err="1" smtClean="0"/>
              <a:t>pomocou</a:t>
            </a:r>
            <a:r>
              <a:rPr lang="en-US" dirty="0" smtClean="0"/>
              <a:t> FISH, PCR </a:t>
            </a:r>
            <a:r>
              <a:rPr lang="en-US" dirty="0" err="1" smtClean="0"/>
              <a:t>dôkazu</a:t>
            </a:r>
            <a:r>
              <a:rPr lang="en-US" dirty="0" smtClean="0"/>
              <a:t> </a:t>
            </a:r>
            <a:r>
              <a:rPr lang="en-US" dirty="0" err="1" smtClean="0"/>
              <a:t>typickej</a:t>
            </a:r>
            <a:r>
              <a:rPr lang="en-US" dirty="0" smtClean="0"/>
              <a:t> </a:t>
            </a:r>
            <a:r>
              <a:rPr lang="en-US" dirty="0" err="1" smtClean="0"/>
              <a:t>translokácie</a:t>
            </a:r>
            <a:endParaRPr lang="en-US" dirty="0" smtClean="0"/>
          </a:p>
          <a:p>
            <a:r>
              <a:rPr lang="en-US" dirty="0" smtClean="0"/>
              <a:t>MM – </a:t>
            </a:r>
            <a:r>
              <a:rPr lang="en-US" dirty="0" err="1" smtClean="0"/>
              <a:t>nie</a:t>
            </a:r>
            <a:r>
              <a:rPr lang="en-US" dirty="0" smtClean="0"/>
              <a:t> je </a:t>
            </a:r>
            <a:r>
              <a:rPr lang="en-US" dirty="0" err="1" smtClean="0"/>
              <a:t>popísaná</a:t>
            </a:r>
            <a:r>
              <a:rPr lang="en-US" dirty="0" smtClean="0"/>
              <a:t> </a:t>
            </a:r>
            <a:r>
              <a:rPr lang="en-US" dirty="0" err="1" smtClean="0"/>
              <a:t>translokácia</a:t>
            </a:r>
            <a:r>
              <a:rPr lang="en-US" dirty="0" smtClean="0"/>
              <a:t> t</a:t>
            </a:r>
            <a:r>
              <a:rPr lang="en-US" dirty="0"/>
              <a:t>(12;22)</a:t>
            </a:r>
            <a:r>
              <a:rPr lang="en-US" b="1" dirty="0"/>
              <a:t> </a:t>
            </a:r>
            <a:r>
              <a:rPr lang="en-US" dirty="0"/>
              <a:t>(q13;q12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67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Malígny</a:t>
            </a:r>
            <a:r>
              <a:rPr lang="en-US" dirty="0"/>
              <a:t> </a:t>
            </a:r>
            <a:r>
              <a:rPr lang="en-US" dirty="0" err="1"/>
              <a:t>melanóm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</a:t>
            </a:r>
            <a:r>
              <a:rPr lang="en-US" sz="2800" dirty="0" smtClean="0"/>
              <a:t>earrangement EWSR1 je </a:t>
            </a:r>
            <a:r>
              <a:rPr lang="en-US" sz="2800" dirty="0" err="1" smtClean="0"/>
              <a:t>však</a:t>
            </a:r>
            <a:r>
              <a:rPr lang="en-US" sz="2800" dirty="0" smtClean="0"/>
              <a:t> </a:t>
            </a:r>
            <a:r>
              <a:rPr lang="en-US" sz="2800" dirty="0" err="1" smtClean="0"/>
              <a:t>nešpecifický</a:t>
            </a:r>
            <a:r>
              <a:rPr lang="en-US" sz="2800" dirty="0"/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pomocou</a:t>
            </a:r>
            <a:r>
              <a:rPr lang="en-US" sz="2800" dirty="0" smtClean="0"/>
              <a:t> break-apart </a:t>
            </a:r>
            <a:r>
              <a:rPr lang="en-US" sz="2800" dirty="0" err="1" smtClean="0"/>
              <a:t>sondy</a:t>
            </a:r>
            <a:r>
              <a:rPr lang="en-US" sz="2800" dirty="0" smtClean="0"/>
              <a:t> </a:t>
            </a:r>
            <a:r>
              <a:rPr lang="en-US" sz="2800" dirty="0" err="1" smtClean="0"/>
              <a:t>dokazujeme</a:t>
            </a:r>
            <a:r>
              <a:rPr lang="en-US" sz="2800" dirty="0" smtClean="0"/>
              <a:t> </a:t>
            </a:r>
            <a:r>
              <a:rPr lang="en-US" sz="2800" dirty="0" err="1" smtClean="0"/>
              <a:t>len</a:t>
            </a:r>
            <a:r>
              <a:rPr lang="en-US" sz="2800" dirty="0" smtClean="0"/>
              <a:t> </a:t>
            </a:r>
            <a:r>
              <a:rPr lang="en-US" sz="2800" dirty="0" err="1" smtClean="0"/>
              <a:t>zlom</a:t>
            </a:r>
            <a:r>
              <a:rPr lang="en-US" sz="2800" dirty="0" smtClean="0"/>
              <a:t> v EWSR1 a </a:t>
            </a:r>
            <a:r>
              <a:rPr lang="en-US" sz="2800" dirty="0" err="1" smtClean="0"/>
              <a:t>nie</a:t>
            </a:r>
            <a:r>
              <a:rPr lang="en-US" sz="2800" dirty="0" smtClean="0"/>
              <a:t> </a:t>
            </a:r>
            <a:r>
              <a:rPr lang="en-US" sz="2800" dirty="0" err="1" smtClean="0"/>
              <a:t>translokáciu</a:t>
            </a:r>
            <a:r>
              <a:rPr lang="en-US" sz="2800" dirty="0" smtClean="0"/>
              <a:t> EWSR1-ATF1)</a:t>
            </a:r>
          </a:p>
          <a:p>
            <a:r>
              <a:rPr lang="en-US" sz="2800" dirty="0" err="1" smtClean="0"/>
              <a:t>nevyhnutná</a:t>
            </a:r>
            <a:r>
              <a:rPr lang="en-US" sz="2800" dirty="0" smtClean="0"/>
              <a:t> </a:t>
            </a:r>
            <a:r>
              <a:rPr lang="en-US" sz="2800" dirty="0" err="1" smtClean="0"/>
              <a:t>korelácia</a:t>
            </a:r>
            <a:r>
              <a:rPr lang="en-US" sz="2800" dirty="0" smtClean="0"/>
              <a:t> s </a:t>
            </a:r>
            <a:r>
              <a:rPr lang="en-US" sz="2800" dirty="0" err="1" smtClean="0"/>
              <a:t>morfológiou</a:t>
            </a:r>
            <a:r>
              <a:rPr lang="en-US" sz="2800" dirty="0" smtClean="0"/>
              <a:t>, IHC </a:t>
            </a:r>
            <a:r>
              <a:rPr lang="en-US" sz="2800" dirty="0" err="1" smtClean="0"/>
              <a:t>analýzou</a:t>
            </a:r>
            <a:r>
              <a:rPr lang="en-US" sz="2800" dirty="0" smtClean="0"/>
              <a:t> a </a:t>
            </a:r>
            <a:r>
              <a:rPr lang="en-US" sz="2800" dirty="0" err="1" smtClean="0"/>
              <a:t>klinickým</a:t>
            </a:r>
            <a:r>
              <a:rPr lang="en-US" sz="2800" dirty="0" smtClean="0"/>
              <a:t> </a:t>
            </a:r>
            <a:r>
              <a:rPr lang="en-US" sz="2800" dirty="0" err="1" smtClean="0"/>
              <a:t>obrazom</a:t>
            </a:r>
            <a:r>
              <a:rPr lang="en-US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3854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7811" y="1215694"/>
            <a:ext cx="65190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/>
              <a:t>Je </a:t>
            </a:r>
            <a:r>
              <a:rPr lang="en-US" sz="4400" b="1" dirty="0" err="1"/>
              <a:t>dôkaz</a:t>
            </a:r>
            <a:r>
              <a:rPr lang="en-US" sz="4400" b="1" dirty="0"/>
              <a:t> </a:t>
            </a:r>
            <a:r>
              <a:rPr lang="en-US" sz="4400" b="1" dirty="0" err="1"/>
              <a:t>zlomu</a:t>
            </a:r>
            <a:r>
              <a:rPr lang="en-US" sz="4400" b="1" dirty="0"/>
              <a:t> v EWSR1 pre </a:t>
            </a:r>
            <a:r>
              <a:rPr lang="en-US" sz="4400" b="1" dirty="0" err="1"/>
              <a:t>odlíšenie</a:t>
            </a:r>
            <a:r>
              <a:rPr lang="en-US" sz="4400" b="1" dirty="0"/>
              <a:t> CCSST od </a:t>
            </a:r>
            <a:r>
              <a:rPr lang="en-US" sz="4400" b="1" dirty="0" err="1"/>
              <a:t>malígneho</a:t>
            </a:r>
            <a:r>
              <a:rPr lang="en-US" sz="4400" b="1" dirty="0"/>
              <a:t> </a:t>
            </a:r>
            <a:r>
              <a:rPr lang="en-US" sz="4400" b="1" dirty="0" err="1" smtClean="0"/>
              <a:t>melanómu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dostatočný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9089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ystri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18"/>
            <a:ext cx="9144000" cy="47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85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err="1" smtClean="0"/>
              <a:t>Význam</a:t>
            </a:r>
            <a:r>
              <a:rPr lang="en-US" sz="3800" dirty="0" smtClean="0"/>
              <a:t> </a:t>
            </a:r>
            <a:r>
              <a:rPr lang="en-US" sz="3800" dirty="0" err="1" smtClean="0"/>
              <a:t>odlíšenia</a:t>
            </a:r>
            <a:r>
              <a:rPr lang="en-US" sz="3800" dirty="0" smtClean="0"/>
              <a:t> CCSST od MM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</a:t>
            </a:r>
            <a:r>
              <a:rPr lang="en-US" dirty="0" err="1" smtClean="0"/>
              <a:t>ná</a:t>
            </a:r>
            <a:r>
              <a:rPr lang="en-US" dirty="0" smtClean="0"/>
              <a:t> </a:t>
            </a:r>
            <a:r>
              <a:rPr lang="en-US" dirty="0" err="1" smtClean="0"/>
              <a:t>prognóza</a:t>
            </a:r>
            <a:r>
              <a:rPr lang="en-US" dirty="0" smtClean="0"/>
              <a:t>: </a:t>
            </a:r>
            <a:r>
              <a:rPr lang="en-US" dirty="0" err="1" smtClean="0"/>
              <a:t>metastatický</a:t>
            </a:r>
            <a:r>
              <a:rPr lang="en-US" dirty="0" smtClean="0"/>
              <a:t> </a:t>
            </a:r>
            <a:r>
              <a:rPr lang="en-US" dirty="0"/>
              <a:t>MM </a:t>
            </a:r>
            <a:r>
              <a:rPr lang="en-US" dirty="0" smtClean="0"/>
              <a:t>(AJCC stage IV) – 5 </a:t>
            </a:r>
            <a:r>
              <a:rPr lang="en-US" dirty="0" err="1" smtClean="0"/>
              <a:t>ročné</a:t>
            </a:r>
            <a:r>
              <a:rPr lang="en-US" dirty="0" smtClean="0"/>
              <a:t> </a:t>
            </a:r>
            <a:r>
              <a:rPr lang="en-US" dirty="0" err="1" smtClean="0"/>
              <a:t>prežívanie</a:t>
            </a:r>
            <a:r>
              <a:rPr lang="en-US" dirty="0" smtClean="0"/>
              <a:t> </a:t>
            </a:r>
            <a:r>
              <a:rPr lang="en-US" dirty="0" err="1" smtClean="0"/>
              <a:t>cca</a:t>
            </a:r>
            <a:r>
              <a:rPr lang="en-US" dirty="0" smtClean="0"/>
              <a:t> 6% a </a:t>
            </a:r>
            <a:r>
              <a:rPr lang="en-US" dirty="0" err="1" smtClean="0"/>
              <a:t>medián</a:t>
            </a:r>
            <a:r>
              <a:rPr lang="en-US" dirty="0" smtClean="0"/>
              <a:t> </a:t>
            </a:r>
            <a:r>
              <a:rPr lang="en-US" dirty="0" err="1" smtClean="0"/>
              <a:t>prežívania</a:t>
            </a:r>
            <a:r>
              <a:rPr lang="en-US" dirty="0" smtClean="0"/>
              <a:t> </a:t>
            </a:r>
            <a:r>
              <a:rPr lang="en-US" dirty="0" err="1" smtClean="0"/>
              <a:t>cca</a:t>
            </a:r>
            <a:r>
              <a:rPr lang="en-US" dirty="0" smtClean="0"/>
              <a:t> 7,5 </a:t>
            </a:r>
            <a:r>
              <a:rPr lang="en-US" dirty="0" err="1" smtClean="0"/>
              <a:t>mesiaca</a:t>
            </a:r>
            <a:endParaRPr lang="en-US" dirty="0" smtClean="0"/>
          </a:p>
          <a:p>
            <a:r>
              <a:rPr lang="en-US" dirty="0"/>
              <a:t>5-ročné </a:t>
            </a:r>
            <a:r>
              <a:rPr lang="en-US" dirty="0" err="1" smtClean="0"/>
              <a:t>prežívanie</a:t>
            </a:r>
            <a:r>
              <a:rPr lang="en-US" dirty="0" smtClean="0"/>
              <a:t> CCSST </a:t>
            </a:r>
            <a:r>
              <a:rPr lang="en-US" dirty="0" err="1"/>
              <a:t>cca</a:t>
            </a:r>
            <a:r>
              <a:rPr lang="en-US" dirty="0"/>
              <a:t> 40-60</a:t>
            </a:r>
            <a:r>
              <a:rPr lang="en-US" dirty="0" smtClean="0"/>
              <a:t>%</a:t>
            </a:r>
          </a:p>
          <a:p>
            <a:r>
              <a:rPr lang="en-US" dirty="0" err="1"/>
              <a:t>t</a:t>
            </a:r>
            <a:r>
              <a:rPr lang="en-US" dirty="0" err="1" smtClean="0"/>
              <a:t>erapeutický</a:t>
            </a:r>
            <a:r>
              <a:rPr lang="en-US" dirty="0" smtClean="0"/>
              <a:t> </a:t>
            </a:r>
            <a:r>
              <a:rPr lang="en-US" dirty="0" err="1" smtClean="0"/>
              <a:t>význam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iná</a:t>
            </a:r>
            <a:r>
              <a:rPr lang="en-US" dirty="0" smtClean="0"/>
              <a:t> </a:t>
            </a:r>
            <a:r>
              <a:rPr lang="en-US" dirty="0" err="1" smtClean="0"/>
              <a:t>liečba</a:t>
            </a:r>
            <a:r>
              <a:rPr lang="en-US" dirty="0" smtClean="0"/>
              <a:t>)</a:t>
            </a:r>
          </a:p>
          <a:p>
            <a:r>
              <a:rPr lang="en-US" dirty="0"/>
              <a:t>CCSST </a:t>
            </a:r>
            <a:r>
              <a:rPr lang="en-US" dirty="0" err="1"/>
              <a:t>nemá</a:t>
            </a:r>
            <a:r>
              <a:rPr lang="en-US" dirty="0"/>
              <a:t> </a:t>
            </a:r>
            <a:r>
              <a:rPr lang="en-US" dirty="0" err="1"/>
              <a:t>mutácie</a:t>
            </a:r>
            <a:r>
              <a:rPr lang="en-US" dirty="0"/>
              <a:t> BRAF </a:t>
            </a:r>
            <a:r>
              <a:rPr lang="en-US" dirty="0" err="1"/>
              <a:t>ako</a:t>
            </a:r>
            <a:r>
              <a:rPr lang="en-US" dirty="0"/>
              <a:t> MM (50-60% </a:t>
            </a:r>
            <a:r>
              <a:rPr lang="en-US" dirty="0" err="1"/>
              <a:t>melanómov</a:t>
            </a:r>
            <a:r>
              <a:rPr lang="en-US" dirty="0"/>
              <a:t> s </a:t>
            </a:r>
            <a:r>
              <a:rPr lang="en-US" dirty="0" err="1"/>
              <a:t>mutovaným</a:t>
            </a:r>
            <a:r>
              <a:rPr lang="en-US" dirty="0"/>
              <a:t> BRAF) – </a:t>
            </a:r>
            <a:r>
              <a:rPr lang="en-US" dirty="0" err="1"/>
              <a:t>pacienti</a:t>
            </a:r>
            <a:r>
              <a:rPr lang="en-US" dirty="0"/>
              <a:t> </a:t>
            </a:r>
            <a:r>
              <a:rPr lang="en-US" dirty="0" err="1"/>
              <a:t>zatiaľ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sú</a:t>
            </a:r>
            <a:r>
              <a:rPr lang="en-US" dirty="0"/>
              <a:t> </a:t>
            </a:r>
            <a:r>
              <a:rPr lang="en-US" dirty="0" err="1"/>
              <a:t>kandidátmi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cielenú</a:t>
            </a:r>
            <a:r>
              <a:rPr lang="en-US" dirty="0"/>
              <a:t> </a:t>
            </a:r>
            <a:r>
              <a:rPr lang="en-US" dirty="0" err="1"/>
              <a:t>liečbu</a:t>
            </a:r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7615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Iné</a:t>
            </a:r>
            <a:r>
              <a:rPr lang="en-US" dirty="0" smtClean="0"/>
              <a:t> </a:t>
            </a:r>
            <a:r>
              <a:rPr lang="en-US" dirty="0" err="1" smtClean="0"/>
              <a:t>melanocytové</a:t>
            </a:r>
            <a:r>
              <a:rPr lang="en-US" dirty="0" smtClean="0"/>
              <a:t> </a:t>
            </a:r>
            <a:r>
              <a:rPr lang="en-US" dirty="0" err="1" smtClean="0"/>
              <a:t>lézie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 smtClean="0"/>
              <a:t>modrý</a:t>
            </a:r>
            <a:r>
              <a:rPr lang="en-US" sz="2800" dirty="0" smtClean="0"/>
              <a:t> </a:t>
            </a:r>
            <a:r>
              <a:rPr lang="en-US" sz="2800" dirty="0" err="1" smtClean="0"/>
              <a:t>névus</a:t>
            </a:r>
            <a:r>
              <a:rPr lang="en-US" sz="2800" dirty="0" smtClean="0"/>
              <a:t> – </a:t>
            </a:r>
            <a:r>
              <a:rPr lang="en-US" sz="2800" dirty="0" err="1" smtClean="0"/>
              <a:t>najmä</a:t>
            </a:r>
            <a:r>
              <a:rPr lang="en-US" sz="2800" dirty="0" smtClean="0"/>
              <a:t> </a:t>
            </a:r>
            <a:r>
              <a:rPr lang="en-US" sz="2800" dirty="0" err="1" smtClean="0"/>
              <a:t>celulárne</a:t>
            </a:r>
            <a:r>
              <a:rPr lang="en-US" sz="2800" dirty="0" smtClean="0"/>
              <a:t> a </a:t>
            </a:r>
            <a:r>
              <a:rPr lang="en-US" sz="2800" dirty="0" err="1" smtClean="0"/>
              <a:t>malígne</a:t>
            </a:r>
            <a:r>
              <a:rPr lang="en-US" sz="2800" dirty="0" smtClean="0"/>
              <a:t> </a:t>
            </a:r>
            <a:r>
              <a:rPr lang="en-US" sz="2800" dirty="0" err="1" smtClean="0"/>
              <a:t>varianty</a:t>
            </a:r>
            <a:endParaRPr lang="en-US" sz="2800" dirty="0" smtClean="0"/>
          </a:p>
          <a:p>
            <a:r>
              <a:rPr lang="en-US" sz="2800" dirty="0" err="1"/>
              <a:t>p</a:t>
            </a:r>
            <a:r>
              <a:rPr lang="en-US" sz="2800" dirty="0" err="1" smtClean="0"/>
              <a:t>revažne</a:t>
            </a:r>
            <a:r>
              <a:rPr lang="en-US" sz="2800" dirty="0" smtClean="0"/>
              <a:t> </a:t>
            </a:r>
            <a:r>
              <a:rPr lang="en-US" sz="2800" dirty="0" err="1" smtClean="0"/>
              <a:t>dermálna</a:t>
            </a:r>
            <a:r>
              <a:rPr lang="en-US" sz="2800" dirty="0" smtClean="0"/>
              <a:t> </a:t>
            </a:r>
            <a:r>
              <a:rPr lang="en-US" sz="2800" dirty="0" err="1" smtClean="0"/>
              <a:t>lokalizácia</a:t>
            </a:r>
            <a:endParaRPr lang="en-US" sz="2800" dirty="0"/>
          </a:p>
          <a:p>
            <a:r>
              <a:rPr lang="en-US" sz="2800" dirty="0" err="1"/>
              <a:t>n</a:t>
            </a:r>
            <a:r>
              <a:rPr lang="en-US" sz="2800" dirty="0" err="1" smtClean="0"/>
              <a:t>iekedy</a:t>
            </a:r>
            <a:r>
              <a:rPr lang="en-US" sz="2800" dirty="0" smtClean="0"/>
              <a:t> </a:t>
            </a:r>
            <a:r>
              <a:rPr lang="en-US" sz="2800" dirty="0" err="1" smtClean="0"/>
              <a:t>extréme</a:t>
            </a:r>
            <a:r>
              <a:rPr lang="en-US" sz="2800" dirty="0" smtClean="0"/>
              <a:t> </a:t>
            </a:r>
            <a:r>
              <a:rPr lang="en-US" sz="2800" dirty="0" err="1" smtClean="0"/>
              <a:t>obtiažna</a:t>
            </a:r>
            <a:r>
              <a:rPr lang="en-US" sz="2800" dirty="0" smtClean="0"/>
              <a:t> </a:t>
            </a:r>
            <a:r>
              <a:rPr lang="en-US" sz="2800" dirty="0" err="1" smtClean="0"/>
              <a:t>dif</a:t>
            </a:r>
            <a:r>
              <a:rPr lang="en-US" sz="2800" dirty="0" smtClean="0"/>
              <a:t> dg</a:t>
            </a:r>
          </a:p>
          <a:p>
            <a:r>
              <a:rPr lang="en-US" sz="2800" dirty="0" smtClean="0"/>
              <a:t>FISH, PCR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2109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PEComa</a:t>
            </a:r>
            <a:r>
              <a:rPr lang="en-US" dirty="0"/>
              <a:t> </a:t>
            </a:r>
            <a:r>
              <a:rPr lang="en-US" dirty="0" smtClean="0"/>
              <a:t>"</a:t>
            </a:r>
            <a:r>
              <a:rPr lang="en-US" dirty="0"/>
              <a:t>family”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m</a:t>
            </a:r>
            <a:r>
              <a:rPr lang="en-US" sz="2800" dirty="0" err="1" smtClean="0"/>
              <a:t>alígne</a:t>
            </a:r>
            <a:r>
              <a:rPr lang="en-US" sz="2800" dirty="0" smtClean="0"/>
              <a:t> </a:t>
            </a:r>
            <a:r>
              <a:rPr lang="en-US" sz="2800" dirty="0" err="1" smtClean="0"/>
              <a:t>varianty</a:t>
            </a:r>
            <a:r>
              <a:rPr lang="en-US" sz="2800" dirty="0" smtClean="0"/>
              <a:t> </a:t>
            </a:r>
            <a:r>
              <a:rPr lang="en-US" sz="2800" dirty="0" err="1" smtClean="0"/>
              <a:t>morfologicky</a:t>
            </a:r>
            <a:r>
              <a:rPr lang="en-US" sz="2800" dirty="0"/>
              <a:t> </a:t>
            </a:r>
            <a:r>
              <a:rPr lang="en-US" sz="2800" dirty="0" err="1" smtClean="0"/>
              <a:t>veľmi</a:t>
            </a:r>
            <a:r>
              <a:rPr lang="en-US" sz="2800" dirty="0" smtClean="0"/>
              <a:t> </a:t>
            </a:r>
            <a:r>
              <a:rPr lang="en-US" sz="2800" dirty="0" err="1" smtClean="0"/>
              <a:t>podobné</a:t>
            </a:r>
            <a:r>
              <a:rPr lang="en-US" sz="2800" dirty="0" smtClean="0"/>
              <a:t> CCSST</a:t>
            </a:r>
          </a:p>
          <a:p>
            <a:r>
              <a:rPr lang="en-US" sz="2800" dirty="0"/>
              <a:t>IHC: S100 -/+ (10%), SMA</a:t>
            </a:r>
            <a:r>
              <a:rPr lang="en-US" sz="2800" dirty="0" smtClean="0"/>
              <a:t>+/-, </a:t>
            </a:r>
            <a:r>
              <a:rPr lang="en-US" sz="2800" dirty="0" err="1" smtClean="0"/>
              <a:t>desmin</a:t>
            </a:r>
            <a:r>
              <a:rPr lang="en-US" sz="2800" dirty="0" smtClean="0"/>
              <a:t> -/+</a:t>
            </a:r>
          </a:p>
          <a:p>
            <a:r>
              <a:rPr lang="en-US" sz="2800" dirty="0" err="1" smtClean="0"/>
              <a:t>nie</a:t>
            </a:r>
            <a:r>
              <a:rPr lang="en-US" sz="2800" dirty="0" smtClean="0"/>
              <a:t> je </a:t>
            </a:r>
            <a:r>
              <a:rPr lang="en-US" sz="2800" dirty="0" err="1" smtClean="0"/>
              <a:t>popísaná</a:t>
            </a:r>
            <a:r>
              <a:rPr lang="en-US" sz="2800" dirty="0" smtClean="0"/>
              <a:t> </a:t>
            </a:r>
            <a:r>
              <a:rPr lang="en-US" sz="2800" dirty="0"/>
              <a:t>t(12;22)</a:t>
            </a:r>
            <a:r>
              <a:rPr lang="en-US" sz="2800" b="1" dirty="0"/>
              <a:t> </a:t>
            </a:r>
            <a:r>
              <a:rPr lang="en-US" sz="2800" dirty="0"/>
              <a:t>(q13;q12) </a:t>
            </a:r>
          </a:p>
        </p:txBody>
      </p:sp>
    </p:spTree>
    <p:extLst>
      <p:ext uri="{BB962C8B-B14F-4D97-AF65-F5344CB8AC3E}">
        <p14:creationId xmlns:p14="http://schemas.microsoft.com/office/powerpoint/2010/main" val="34008204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Iné</a:t>
            </a:r>
            <a:r>
              <a:rPr lang="en-US" dirty="0" smtClean="0"/>
              <a:t> clear cell </a:t>
            </a:r>
            <a:r>
              <a:rPr lang="en-US" dirty="0" err="1" smtClean="0"/>
              <a:t>tumory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k</a:t>
            </a:r>
            <a:r>
              <a:rPr lang="en-US" sz="2800" dirty="0" err="1" smtClean="0"/>
              <a:t>arcinómy</a:t>
            </a:r>
            <a:r>
              <a:rPr lang="en-US" sz="2800" dirty="0" smtClean="0"/>
              <a:t>, </a:t>
            </a:r>
            <a:r>
              <a:rPr lang="en-US" sz="2800" dirty="0" err="1" smtClean="0"/>
              <a:t>napr</a:t>
            </a:r>
            <a:r>
              <a:rPr lang="en-US" sz="2800" dirty="0" smtClean="0"/>
              <a:t>. clear cell SCC, </a:t>
            </a:r>
            <a:r>
              <a:rPr lang="en-US" sz="2800" dirty="0" err="1" smtClean="0"/>
              <a:t>mts</a:t>
            </a:r>
            <a:r>
              <a:rPr lang="en-US" sz="2800" dirty="0" smtClean="0"/>
              <a:t> RCC (IHC – </a:t>
            </a:r>
            <a:r>
              <a:rPr lang="en-US" sz="2800" dirty="0" err="1" smtClean="0"/>
              <a:t>keratíny</a:t>
            </a:r>
            <a:r>
              <a:rPr lang="en-US" sz="2800" dirty="0" smtClean="0"/>
              <a:t>, EMA)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lear cell </a:t>
            </a:r>
            <a:r>
              <a:rPr lang="en-US" sz="2800" dirty="0" err="1" smtClean="0"/>
              <a:t>kožné</a:t>
            </a:r>
            <a:r>
              <a:rPr lang="en-US" sz="2800" dirty="0" smtClean="0"/>
              <a:t> </a:t>
            </a:r>
            <a:r>
              <a:rPr lang="en-US" sz="2800" dirty="0" err="1" smtClean="0"/>
              <a:t>adnexálne</a:t>
            </a:r>
            <a:r>
              <a:rPr lang="en-US" sz="2800" dirty="0" smtClean="0"/>
              <a:t> </a:t>
            </a:r>
            <a:r>
              <a:rPr lang="en-US" sz="2800" dirty="0" err="1" smtClean="0"/>
              <a:t>tumory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b="1" dirty="0"/>
              <a:t>c</a:t>
            </a:r>
            <a:r>
              <a:rPr lang="en-US" sz="2800" b="1" dirty="0" smtClean="0"/>
              <a:t>lear cell sarcoma of the kidney </a:t>
            </a:r>
            <a:r>
              <a:rPr lang="en-US" sz="2800" dirty="0" smtClean="0"/>
              <a:t>– </a:t>
            </a:r>
            <a:r>
              <a:rPr lang="en-US" sz="2800" dirty="0" err="1" smtClean="0"/>
              <a:t>nádor</a:t>
            </a:r>
            <a:r>
              <a:rPr lang="en-US" sz="2800" dirty="0" smtClean="0"/>
              <a:t> </a:t>
            </a:r>
            <a:r>
              <a:rPr lang="en-US" sz="2800" dirty="0" err="1" smtClean="0"/>
              <a:t>detského</a:t>
            </a:r>
            <a:r>
              <a:rPr lang="en-US" sz="2800" dirty="0" smtClean="0"/>
              <a:t> </a:t>
            </a:r>
            <a:r>
              <a:rPr lang="en-US" sz="2800" dirty="0" err="1" smtClean="0"/>
              <a:t>veku</a:t>
            </a:r>
            <a:r>
              <a:rPr lang="en-US" sz="2800" dirty="0" smtClean="0"/>
              <a:t>, </a:t>
            </a:r>
            <a:r>
              <a:rPr lang="en-US" sz="2800" dirty="0" err="1" smtClean="0"/>
              <a:t>geneticky</a:t>
            </a:r>
            <a:r>
              <a:rPr lang="en-US" sz="2800" dirty="0" smtClean="0"/>
              <a:t> </a:t>
            </a:r>
            <a:r>
              <a:rPr lang="en-US" sz="2800" dirty="0" err="1" smtClean="0"/>
              <a:t>odlišný</a:t>
            </a:r>
            <a:r>
              <a:rPr lang="en-US" sz="2800" dirty="0" smtClean="0"/>
              <a:t>, IHC vim+, </a:t>
            </a:r>
            <a:r>
              <a:rPr lang="en-US" sz="2800" dirty="0" err="1" smtClean="0"/>
              <a:t>iné</a:t>
            </a:r>
            <a:r>
              <a:rPr lang="en-US" sz="2800" dirty="0" smtClean="0"/>
              <a:t> </a:t>
            </a:r>
            <a:r>
              <a:rPr lang="en-US" sz="2800" dirty="0" err="1" smtClean="0"/>
              <a:t>markery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9584916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Prognóza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</a:t>
            </a:r>
            <a:r>
              <a:rPr lang="en-US" dirty="0" smtClean="0"/>
              <a:t>igh-grade </a:t>
            </a:r>
            <a:r>
              <a:rPr lang="en-US" dirty="0" err="1" smtClean="0"/>
              <a:t>sarkóm</a:t>
            </a:r>
            <a:endParaRPr lang="en-US" dirty="0" smtClean="0"/>
          </a:p>
          <a:p>
            <a:r>
              <a:rPr lang="en-US" dirty="0" err="1"/>
              <a:t>recidívy</a:t>
            </a:r>
            <a:r>
              <a:rPr lang="en-US" dirty="0"/>
              <a:t> v </a:t>
            </a:r>
            <a:r>
              <a:rPr lang="en-US" dirty="0" err="1"/>
              <a:t>cca</a:t>
            </a:r>
            <a:r>
              <a:rPr lang="en-US" dirty="0"/>
              <a:t> 20% </a:t>
            </a:r>
            <a:r>
              <a:rPr lang="en-US" dirty="0" err="1" smtClean="0"/>
              <a:t>prípadov</a:t>
            </a:r>
            <a:endParaRPr lang="en-US" dirty="0" smtClean="0"/>
          </a:p>
          <a:p>
            <a:r>
              <a:rPr lang="en-US" dirty="0" err="1" smtClean="0"/>
              <a:t>mts</a:t>
            </a:r>
            <a:r>
              <a:rPr lang="en-US" dirty="0" smtClean="0"/>
              <a:t> do LU, </a:t>
            </a:r>
            <a:r>
              <a:rPr lang="en-US" dirty="0" err="1" smtClean="0"/>
              <a:t>kostí</a:t>
            </a:r>
            <a:r>
              <a:rPr lang="en-US" dirty="0" smtClean="0"/>
              <a:t>, </a:t>
            </a:r>
            <a:r>
              <a:rPr lang="en-US" dirty="0" err="1" smtClean="0"/>
              <a:t>pečene</a:t>
            </a:r>
            <a:r>
              <a:rPr lang="en-US" dirty="0" smtClean="0"/>
              <a:t>, </a:t>
            </a:r>
            <a:r>
              <a:rPr lang="en-US" dirty="0" err="1" smtClean="0"/>
              <a:t>pľúc</a:t>
            </a:r>
            <a:r>
              <a:rPr lang="en-US" dirty="0" smtClean="0"/>
              <a:t> – </a:t>
            </a:r>
            <a:r>
              <a:rPr lang="en-US" dirty="0" err="1" smtClean="0"/>
              <a:t>cca</a:t>
            </a:r>
            <a:r>
              <a:rPr lang="en-US" dirty="0" smtClean="0"/>
              <a:t> 50% </a:t>
            </a:r>
            <a:r>
              <a:rPr lang="en-US" dirty="0" err="1" smtClean="0"/>
              <a:t>pacientov</a:t>
            </a:r>
            <a:r>
              <a:rPr lang="en-US" dirty="0" smtClean="0"/>
              <a:t> do 2-8 </a:t>
            </a:r>
            <a:r>
              <a:rPr lang="en-US" dirty="0" err="1" smtClean="0"/>
              <a:t>rokov</a:t>
            </a:r>
            <a:endParaRPr lang="en-US" dirty="0" smtClean="0"/>
          </a:p>
          <a:p>
            <a:r>
              <a:rPr lang="en-US" dirty="0" err="1"/>
              <a:t>m</a:t>
            </a:r>
            <a:r>
              <a:rPr lang="en-US" dirty="0" err="1" smtClean="0"/>
              <a:t>ožné</a:t>
            </a:r>
            <a:r>
              <a:rPr lang="en-US" dirty="0" smtClean="0"/>
              <a:t> </a:t>
            </a:r>
            <a:r>
              <a:rPr lang="en-US" dirty="0" err="1" smtClean="0"/>
              <a:t>neskoré</a:t>
            </a:r>
            <a:r>
              <a:rPr lang="en-US" dirty="0" smtClean="0"/>
              <a:t> </a:t>
            </a:r>
            <a:r>
              <a:rPr lang="en-US" dirty="0" err="1" smtClean="0"/>
              <a:t>mts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10-20 r</a:t>
            </a:r>
          </a:p>
          <a:p>
            <a:r>
              <a:rPr lang="en-US" dirty="0" err="1" smtClean="0"/>
              <a:t>naša</a:t>
            </a:r>
            <a:r>
              <a:rPr lang="en-US" dirty="0" smtClean="0"/>
              <a:t> </a:t>
            </a:r>
            <a:r>
              <a:rPr lang="en-US" dirty="0" err="1" smtClean="0"/>
              <a:t>pacientka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r>
              <a:rPr lang="en-US" dirty="0" smtClean="0"/>
              <a:t> </a:t>
            </a:r>
            <a:r>
              <a:rPr lang="en-US" dirty="0" err="1" smtClean="0"/>
              <a:t>mts</a:t>
            </a:r>
            <a:r>
              <a:rPr lang="en-US" dirty="0" smtClean="0"/>
              <a:t> v LU</a:t>
            </a:r>
          </a:p>
          <a:p>
            <a:r>
              <a:rPr lang="en-US" dirty="0" err="1"/>
              <a:t>m</a:t>
            </a:r>
            <a:r>
              <a:rPr lang="en-US" dirty="0" err="1" smtClean="0"/>
              <a:t>ožné</a:t>
            </a:r>
            <a:r>
              <a:rPr lang="en-US" dirty="0" smtClean="0"/>
              <a:t> </a:t>
            </a:r>
            <a:r>
              <a:rPr lang="en-US" dirty="0" err="1" smtClean="0"/>
              <a:t>zvážiť</a:t>
            </a:r>
            <a:r>
              <a:rPr lang="en-US" dirty="0" smtClean="0"/>
              <a:t> </a:t>
            </a:r>
            <a:r>
              <a:rPr lang="en-US" dirty="0" err="1" smtClean="0"/>
              <a:t>vyšetrenie</a:t>
            </a:r>
            <a:r>
              <a:rPr lang="en-US" dirty="0" smtClean="0"/>
              <a:t> </a:t>
            </a:r>
            <a:r>
              <a:rPr lang="en-US" dirty="0" err="1" smtClean="0"/>
              <a:t>sentinelovej</a:t>
            </a:r>
            <a:r>
              <a:rPr lang="en-US" dirty="0" smtClean="0"/>
              <a:t> LU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2796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err="1" smtClean="0"/>
              <a:t>Nepriaznivé</a:t>
            </a:r>
            <a:r>
              <a:rPr lang="en-US" sz="4200" dirty="0" smtClean="0"/>
              <a:t> </a:t>
            </a:r>
            <a:r>
              <a:rPr lang="en-US" sz="4200" dirty="0" err="1"/>
              <a:t>p</a:t>
            </a:r>
            <a:r>
              <a:rPr lang="en-US" sz="4200" dirty="0" err="1" smtClean="0"/>
              <a:t>rognostické</a:t>
            </a:r>
            <a:r>
              <a:rPr lang="en-US" sz="4200" dirty="0" smtClean="0"/>
              <a:t> </a:t>
            </a:r>
            <a:r>
              <a:rPr lang="en-US" sz="4200" dirty="0" err="1" smtClean="0"/>
              <a:t>faktory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v</a:t>
            </a:r>
            <a:r>
              <a:rPr lang="en-US" sz="3200" dirty="0" err="1" smtClean="0"/>
              <a:t>eľkosť</a:t>
            </a:r>
            <a:r>
              <a:rPr lang="en-US" sz="3200" dirty="0" smtClean="0"/>
              <a:t> &gt;5 cm</a:t>
            </a:r>
          </a:p>
          <a:p>
            <a:r>
              <a:rPr lang="en-US" sz="3200" dirty="0" err="1"/>
              <a:t>n</a:t>
            </a:r>
            <a:r>
              <a:rPr lang="en-US" sz="3200" dirty="0" err="1" smtClean="0"/>
              <a:t>ekrózy</a:t>
            </a:r>
            <a:endParaRPr lang="en-US" sz="3200" dirty="0" smtClean="0"/>
          </a:p>
          <a:p>
            <a:r>
              <a:rPr lang="en-US" sz="3200" dirty="0" err="1"/>
              <a:t>v</a:t>
            </a:r>
            <a:r>
              <a:rPr lang="en-US" sz="3200" dirty="0" err="1" smtClean="0"/>
              <a:t>ysoký</a:t>
            </a:r>
            <a:r>
              <a:rPr lang="en-US" sz="3200" dirty="0" smtClean="0"/>
              <a:t> </a:t>
            </a:r>
            <a:r>
              <a:rPr lang="en-US" sz="3200" dirty="0" err="1" smtClean="0"/>
              <a:t>proliferačný</a:t>
            </a:r>
            <a:r>
              <a:rPr lang="en-US" sz="3200" dirty="0" smtClean="0"/>
              <a:t> index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05408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10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148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Liečba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r</a:t>
            </a:r>
            <a:r>
              <a:rPr lang="en-US" sz="3200" dirty="0" err="1" smtClean="0"/>
              <a:t>adikálny</a:t>
            </a:r>
            <a:r>
              <a:rPr lang="en-US" sz="3200" dirty="0" smtClean="0"/>
              <a:t> </a:t>
            </a:r>
            <a:r>
              <a:rPr lang="en-US" sz="3200" dirty="0" err="1" smtClean="0"/>
              <a:t>chirurgický</a:t>
            </a:r>
            <a:r>
              <a:rPr lang="en-US" sz="3200" dirty="0" smtClean="0"/>
              <a:t> </a:t>
            </a:r>
            <a:r>
              <a:rPr lang="en-US" sz="3200" dirty="0" err="1" smtClean="0"/>
              <a:t>zákrok</a:t>
            </a:r>
            <a:endParaRPr lang="en-US" sz="3200" dirty="0" smtClean="0"/>
          </a:p>
          <a:p>
            <a:r>
              <a:rPr lang="en-US" sz="3200" smtClean="0"/>
              <a:t>chemoth </a:t>
            </a:r>
            <a:r>
              <a:rPr lang="en-US" sz="3200" dirty="0" smtClean="0"/>
              <a:t>a </a:t>
            </a:r>
            <a:r>
              <a:rPr lang="en-US" sz="3200" dirty="0" err="1" smtClean="0"/>
              <a:t>radioth</a:t>
            </a:r>
            <a:r>
              <a:rPr lang="en-US" sz="3200" dirty="0" smtClean="0"/>
              <a:t> </a:t>
            </a:r>
            <a:r>
              <a:rPr lang="en-US" sz="3200" dirty="0" err="1" smtClean="0"/>
              <a:t>neúčinná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672660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Záver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</a:t>
            </a:r>
            <a:r>
              <a:rPr lang="en-US" dirty="0" err="1" smtClean="0"/>
              <a:t>ie</a:t>
            </a:r>
            <a:r>
              <a:rPr lang="en-US" dirty="0" smtClean="0"/>
              <a:t> </a:t>
            </a:r>
            <a:r>
              <a:rPr lang="en-US" dirty="0" err="1" smtClean="0"/>
              <a:t>všetko</a:t>
            </a:r>
            <a:r>
              <a:rPr lang="en-US" dirty="0" smtClean="0"/>
              <a:t>, </a:t>
            </a:r>
            <a:r>
              <a:rPr lang="en-US" dirty="0" err="1" smtClean="0"/>
              <a:t>čo</a:t>
            </a:r>
            <a:r>
              <a:rPr lang="en-US" dirty="0" smtClean="0"/>
              <a:t> </a:t>
            </a:r>
            <a:r>
              <a:rPr lang="en-US" dirty="0" err="1" smtClean="0"/>
              <a:t>vyzerá</a:t>
            </a:r>
            <a:r>
              <a:rPr lang="en-US" smtClean="0"/>
              <a:t> a </a:t>
            </a:r>
            <a:r>
              <a:rPr lang="en-US" dirty="0" err="1" smtClean="0"/>
              <a:t>má</a:t>
            </a:r>
            <a:r>
              <a:rPr lang="en-US" dirty="0" smtClean="0"/>
              <a:t> </a:t>
            </a:r>
            <a:r>
              <a:rPr lang="en-US" dirty="0" err="1" smtClean="0"/>
              <a:t>imunofenotyp</a:t>
            </a:r>
            <a:r>
              <a:rPr lang="en-US" dirty="0" smtClean="0"/>
              <a:t> </a:t>
            </a:r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melanóm</a:t>
            </a:r>
            <a:r>
              <a:rPr lang="en-US" dirty="0" smtClean="0"/>
              <a:t>, </a:t>
            </a:r>
            <a:r>
              <a:rPr lang="en-US" dirty="0" err="1" smtClean="0"/>
              <a:t>ešte</a:t>
            </a:r>
            <a:r>
              <a:rPr lang="en-US" dirty="0" smtClean="0"/>
              <a:t> </a:t>
            </a:r>
            <a:r>
              <a:rPr lang="en-US" dirty="0" err="1" smtClean="0"/>
              <a:t>musí</a:t>
            </a:r>
            <a:r>
              <a:rPr lang="en-US" dirty="0" smtClean="0"/>
              <a:t> </a:t>
            </a:r>
            <a:r>
              <a:rPr lang="en-US" dirty="0" err="1" smtClean="0"/>
              <a:t>byť</a:t>
            </a:r>
            <a:r>
              <a:rPr lang="en-US" dirty="0" smtClean="0"/>
              <a:t> </a:t>
            </a:r>
            <a:r>
              <a:rPr lang="en-US" dirty="0" err="1" smtClean="0"/>
              <a:t>melanóm</a:t>
            </a:r>
            <a:endParaRPr lang="en-US" dirty="0" smtClean="0"/>
          </a:p>
          <a:p>
            <a:r>
              <a:rPr lang="en-US" dirty="0" err="1"/>
              <a:t>n</a:t>
            </a:r>
            <a:r>
              <a:rPr lang="en-US" dirty="0" err="1" smtClean="0"/>
              <a:t>iektoré</a:t>
            </a:r>
            <a:r>
              <a:rPr lang="en-US" dirty="0" smtClean="0"/>
              <a:t> </a:t>
            </a:r>
            <a:r>
              <a:rPr lang="en-US" dirty="0" err="1" smtClean="0"/>
              <a:t>nádory</a:t>
            </a:r>
            <a:r>
              <a:rPr lang="en-US" dirty="0" smtClean="0"/>
              <a:t> </a:t>
            </a:r>
            <a:r>
              <a:rPr lang="en-US" dirty="0" err="1" smtClean="0"/>
              <a:t>nečítajú</a:t>
            </a:r>
            <a:r>
              <a:rPr lang="en-US" dirty="0" smtClean="0"/>
              <a:t> </a:t>
            </a:r>
            <a:r>
              <a:rPr lang="en-US" dirty="0" err="1" smtClean="0"/>
              <a:t>knihy</a:t>
            </a:r>
            <a:r>
              <a:rPr lang="en-US" dirty="0" smtClean="0"/>
              <a:t> - CCSST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môže</a:t>
            </a:r>
            <a:r>
              <a:rPr lang="en-US" dirty="0" smtClean="0"/>
              <a:t> </a:t>
            </a:r>
            <a:r>
              <a:rPr lang="en-US" dirty="0" err="1" smtClean="0"/>
              <a:t>vyskytovať</a:t>
            </a:r>
            <a:r>
              <a:rPr lang="en-US" dirty="0" smtClean="0"/>
              <a:t> </a:t>
            </a:r>
            <a:r>
              <a:rPr lang="en-US" dirty="0" err="1" smtClean="0"/>
              <a:t>aj</a:t>
            </a:r>
            <a:r>
              <a:rPr lang="en-US" dirty="0" smtClean="0"/>
              <a:t> u </a:t>
            </a:r>
            <a:r>
              <a:rPr lang="en-US" dirty="0" err="1" smtClean="0"/>
              <a:t>starých</a:t>
            </a:r>
            <a:r>
              <a:rPr lang="en-US" dirty="0" smtClean="0"/>
              <a:t> </a:t>
            </a:r>
            <a:r>
              <a:rPr lang="en-US" dirty="0" err="1" smtClean="0"/>
              <a:t>ľudí</a:t>
            </a:r>
            <a:endParaRPr lang="en-US" dirty="0" smtClean="0"/>
          </a:p>
          <a:p>
            <a:r>
              <a:rPr lang="en-US" dirty="0"/>
              <a:t>v</a:t>
            </a:r>
            <a:r>
              <a:rPr lang="en-US" dirty="0" smtClean="0"/>
              <a:t> </a:t>
            </a:r>
            <a:r>
              <a:rPr lang="en-US" dirty="0" err="1" smtClean="0"/>
              <a:t>prípade</a:t>
            </a:r>
            <a:r>
              <a:rPr lang="en-US" dirty="0" smtClean="0"/>
              <a:t> dg </a:t>
            </a:r>
            <a:r>
              <a:rPr lang="en-US" dirty="0" err="1" smtClean="0"/>
              <a:t>pochybností</a:t>
            </a:r>
            <a:r>
              <a:rPr lang="en-US" dirty="0" smtClean="0"/>
              <a:t> </a:t>
            </a:r>
            <a:r>
              <a:rPr lang="en-US" dirty="0" err="1" smtClean="0"/>
              <a:t>potrebné</a:t>
            </a:r>
            <a:r>
              <a:rPr lang="en-US" dirty="0" smtClean="0"/>
              <a:t> </a:t>
            </a:r>
            <a:r>
              <a:rPr lang="en-US" dirty="0" err="1" smtClean="0"/>
              <a:t>molekulárne</a:t>
            </a:r>
            <a:r>
              <a:rPr lang="en-US" dirty="0" smtClean="0"/>
              <a:t> </a:t>
            </a:r>
            <a:r>
              <a:rPr lang="en-US" dirty="0" err="1" smtClean="0"/>
              <a:t>genetické</a:t>
            </a:r>
            <a:r>
              <a:rPr lang="en-US" dirty="0" smtClean="0"/>
              <a:t> </a:t>
            </a:r>
            <a:r>
              <a:rPr lang="en-US" dirty="0" err="1" smtClean="0"/>
              <a:t>vyšetrenie</a:t>
            </a:r>
            <a:endParaRPr lang="en-US" dirty="0" smtClean="0"/>
          </a:p>
          <a:p>
            <a:r>
              <a:rPr lang="en-US" dirty="0" err="1"/>
              <a:t>m</a:t>
            </a:r>
            <a:r>
              <a:rPr lang="en-US" dirty="0" err="1" smtClean="0"/>
              <a:t>olekulárna</a:t>
            </a:r>
            <a:r>
              <a:rPr lang="en-US" dirty="0" smtClean="0"/>
              <a:t> </a:t>
            </a:r>
            <a:r>
              <a:rPr lang="en-US" dirty="0" err="1" smtClean="0"/>
              <a:t>genetika</a:t>
            </a:r>
            <a:r>
              <a:rPr lang="en-US" dirty="0" smtClean="0"/>
              <a:t> v </a:t>
            </a:r>
            <a:r>
              <a:rPr lang="en-US" dirty="0" err="1" smtClean="0"/>
              <a:t>prípade</a:t>
            </a:r>
            <a:r>
              <a:rPr lang="en-US" dirty="0" smtClean="0"/>
              <a:t> CCSST </a:t>
            </a:r>
            <a:r>
              <a:rPr lang="en-US" dirty="0" err="1" smtClean="0"/>
              <a:t>však</a:t>
            </a:r>
            <a:r>
              <a:rPr lang="en-US" dirty="0" smtClean="0"/>
              <a:t> </a:t>
            </a:r>
            <a:r>
              <a:rPr lang="en-US" dirty="0" err="1" smtClean="0"/>
              <a:t>nie</a:t>
            </a:r>
            <a:r>
              <a:rPr lang="en-US" dirty="0" smtClean="0"/>
              <a:t> je </a:t>
            </a:r>
            <a:r>
              <a:rPr lang="en-US" dirty="0" err="1" smtClean="0"/>
              <a:t>špecifická</a:t>
            </a:r>
            <a:r>
              <a:rPr lang="en-US" dirty="0" smtClean="0"/>
              <a:t> – </a:t>
            </a:r>
            <a:r>
              <a:rPr lang="en-US" dirty="0" err="1" smtClean="0"/>
              <a:t>nutná</a:t>
            </a:r>
            <a:r>
              <a:rPr lang="en-US" dirty="0" smtClean="0"/>
              <a:t> </a:t>
            </a:r>
            <a:r>
              <a:rPr lang="en-US" dirty="0" err="1" smtClean="0"/>
              <a:t>korelácia</a:t>
            </a:r>
            <a:r>
              <a:rPr lang="en-US" dirty="0" smtClean="0"/>
              <a:t> s </a:t>
            </a:r>
            <a:r>
              <a:rPr lang="en-US" dirty="0" err="1" smtClean="0"/>
              <a:t>morfológiou</a:t>
            </a:r>
            <a:r>
              <a:rPr lang="en-US" dirty="0" smtClean="0"/>
              <a:t>, IHC a </a:t>
            </a:r>
            <a:r>
              <a:rPr lang="en-US" dirty="0" err="1" smtClean="0"/>
              <a:t>klinikou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87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1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63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2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54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S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0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S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715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242</TotalTime>
  <Words>816</Words>
  <Application>Microsoft Macintosh PowerPoint</Application>
  <PresentationFormat>On-screen Show (4:3)</PresentationFormat>
  <Paragraphs>115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Breeze</vt:lpstr>
      <vt:lpstr>Prípad SD-IAP č. 473</vt:lpstr>
      <vt:lpstr>Popis prípadu</vt:lpstr>
      <vt:lpstr>Mikroskopický obraz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</vt:lpstr>
      <vt:lpstr>IHC analýza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FISH analýza</vt:lpstr>
      <vt:lpstr>FISH analýza</vt:lpstr>
      <vt:lpstr>Záver FISH analýzy</vt:lpstr>
      <vt:lpstr>PowerPoint Presentation</vt:lpstr>
      <vt:lpstr>Clear Cell Sarcoma of Soft Tissue</vt:lpstr>
      <vt:lpstr>CCSST</vt:lpstr>
      <vt:lpstr>Anatomická distribúcia</vt:lpstr>
      <vt:lpstr>Genetika CSSST</vt:lpstr>
      <vt:lpstr>Mikroskopický obraz</vt:lpstr>
      <vt:lpstr>Mikroskopický obraz</vt:lpstr>
      <vt:lpstr>IHC</vt:lpstr>
      <vt:lpstr>Diferenciálna diagnóza</vt:lpstr>
      <vt:lpstr>Malígny melanóm</vt:lpstr>
      <vt:lpstr>Malígny melanóm</vt:lpstr>
      <vt:lpstr>PowerPoint Presentation</vt:lpstr>
      <vt:lpstr>PowerPoint Presentation</vt:lpstr>
      <vt:lpstr>Význam odlíšenia CCSST od MM</vt:lpstr>
      <vt:lpstr>Iné melanocytové lézie</vt:lpstr>
      <vt:lpstr>PEComa "family”</vt:lpstr>
      <vt:lpstr>Iné clear cell tumory</vt:lpstr>
      <vt:lpstr>Prognóza</vt:lpstr>
      <vt:lpstr>Nepriaznivé prognostické faktory</vt:lpstr>
      <vt:lpstr>Liečba</vt:lpstr>
      <vt:lpstr>Záver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Seminárny prípad č. </dc:title>
  <dc:creator>Tomáš Torday</dc:creator>
  <cp:lastModifiedBy>Tomáš Torday</cp:lastModifiedBy>
  <cp:revision>34</cp:revision>
  <dcterms:created xsi:type="dcterms:W3CDTF">2013-01-05T11:20:21Z</dcterms:created>
  <dcterms:modified xsi:type="dcterms:W3CDTF">2013-02-14T19:46:22Z</dcterms:modified>
</cp:coreProperties>
</file>